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3"/>
  </p:notesMasterIdLst>
  <p:handoutMasterIdLst>
    <p:handoutMasterId r:id="rId44"/>
  </p:handoutMasterIdLst>
  <p:sldIdLst>
    <p:sldId id="256" r:id="rId5"/>
    <p:sldId id="260" r:id="rId6"/>
    <p:sldId id="295" r:id="rId7"/>
    <p:sldId id="268" r:id="rId8"/>
    <p:sldId id="296" r:id="rId9"/>
    <p:sldId id="269" r:id="rId10"/>
    <p:sldId id="297" r:id="rId11"/>
    <p:sldId id="298" r:id="rId12"/>
    <p:sldId id="299" r:id="rId13"/>
    <p:sldId id="270" r:id="rId14"/>
    <p:sldId id="300" r:id="rId15"/>
    <p:sldId id="301" r:id="rId16"/>
    <p:sldId id="272" r:id="rId17"/>
    <p:sldId id="302" r:id="rId18"/>
    <p:sldId id="303" r:id="rId19"/>
    <p:sldId id="304" r:id="rId20"/>
    <p:sldId id="305" r:id="rId21"/>
    <p:sldId id="306" r:id="rId22"/>
    <p:sldId id="307" r:id="rId23"/>
    <p:sldId id="308" r:id="rId24"/>
    <p:sldId id="309" r:id="rId25"/>
    <p:sldId id="273" r:id="rId26"/>
    <p:sldId id="275" r:id="rId27"/>
    <p:sldId id="310" r:id="rId28"/>
    <p:sldId id="276" r:id="rId29"/>
    <p:sldId id="311" r:id="rId30"/>
    <p:sldId id="277" r:id="rId31"/>
    <p:sldId id="312" r:id="rId32"/>
    <p:sldId id="313" r:id="rId33"/>
    <p:sldId id="281" r:id="rId34"/>
    <p:sldId id="314" r:id="rId35"/>
    <p:sldId id="315" r:id="rId36"/>
    <p:sldId id="316" r:id="rId37"/>
    <p:sldId id="317" r:id="rId38"/>
    <p:sldId id="318" r:id="rId39"/>
    <p:sldId id="319" r:id="rId40"/>
    <p:sldId id="294" r:id="rId41"/>
    <p:sldId id="26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030A0"/>
    <a:srgbClr val="00B0F0"/>
    <a:srgbClr val="0070C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415" autoAdjust="0"/>
  </p:normalViewPr>
  <p:slideViewPr>
    <p:cSldViewPr snapToGrid="0" showGuides="1">
      <p:cViewPr varScale="1">
        <p:scale>
          <a:sx n="76" d="100"/>
          <a:sy n="76" d="100"/>
        </p:scale>
        <p:origin x="720" y="54"/>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showGuides="1">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US" smtClean="0"/>
              <a:t>6/7/2022</a:t>
            </a:fld>
            <a:endParaRPr lang="en-US"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t>6/7/2022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a:t>
            </a:fld>
            <a:endParaRPr lang="en-US" dirty="0"/>
          </a:p>
        </p:txBody>
      </p:sp>
    </p:spTree>
    <p:extLst>
      <p:ext uri="{BB962C8B-B14F-4D97-AF65-F5344CB8AC3E}">
        <p14:creationId xmlns:p14="http://schemas.microsoft.com/office/powerpoint/2010/main" val="36992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10</a:t>
            </a:fld>
            <a:endParaRPr lang="en-US" dirty="0"/>
          </a:p>
        </p:txBody>
      </p:sp>
    </p:spTree>
    <p:extLst>
      <p:ext uri="{BB962C8B-B14F-4D97-AF65-F5344CB8AC3E}">
        <p14:creationId xmlns:p14="http://schemas.microsoft.com/office/powerpoint/2010/main" val="45220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11</a:t>
            </a:fld>
            <a:endParaRPr lang="en-US" dirty="0"/>
          </a:p>
        </p:txBody>
      </p:sp>
    </p:spTree>
    <p:extLst>
      <p:ext uri="{BB962C8B-B14F-4D97-AF65-F5344CB8AC3E}">
        <p14:creationId xmlns:p14="http://schemas.microsoft.com/office/powerpoint/2010/main" val="308072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12</a:t>
            </a:fld>
            <a:endParaRPr lang="en-US" dirty="0"/>
          </a:p>
        </p:txBody>
      </p:sp>
    </p:spTree>
    <p:extLst>
      <p:ext uri="{BB962C8B-B14F-4D97-AF65-F5344CB8AC3E}">
        <p14:creationId xmlns:p14="http://schemas.microsoft.com/office/powerpoint/2010/main" val="257709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13</a:t>
            </a:fld>
            <a:endParaRPr lang="en-US" dirty="0"/>
          </a:p>
        </p:txBody>
      </p:sp>
    </p:spTree>
    <p:extLst>
      <p:ext uri="{BB962C8B-B14F-4D97-AF65-F5344CB8AC3E}">
        <p14:creationId xmlns:p14="http://schemas.microsoft.com/office/powerpoint/2010/main" val="2857456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14</a:t>
            </a:fld>
            <a:endParaRPr lang="en-US" dirty="0"/>
          </a:p>
        </p:txBody>
      </p:sp>
    </p:spTree>
    <p:extLst>
      <p:ext uri="{BB962C8B-B14F-4D97-AF65-F5344CB8AC3E}">
        <p14:creationId xmlns:p14="http://schemas.microsoft.com/office/powerpoint/2010/main" val="1778700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15</a:t>
            </a:fld>
            <a:endParaRPr lang="en-US" dirty="0"/>
          </a:p>
        </p:txBody>
      </p:sp>
    </p:spTree>
    <p:extLst>
      <p:ext uri="{BB962C8B-B14F-4D97-AF65-F5344CB8AC3E}">
        <p14:creationId xmlns:p14="http://schemas.microsoft.com/office/powerpoint/2010/main" val="2890625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16</a:t>
            </a:fld>
            <a:endParaRPr lang="en-US" dirty="0"/>
          </a:p>
        </p:txBody>
      </p:sp>
    </p:spTree>
    <p:extLst>
      <p:ext uri="{BB962C8B-B14F-4D97-AF65-F5344CB8AC3E}">
        <p14:creationId xmlns:p14="http://schemas.microsoft.com/office/powerpoint/2010/main" val="4042760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17</a:t>
            </a:fld>
            <a:endParaRPr lang="en-US" dirty="0"/>
          </a:p>
        </p:txBody>
      </p:sp>
    </p:spTree>
    <p:extLst>
      <p:ext uri="{BB962C8B-B14F-4D97-AF65-F5344CB8AC3E}">
        <p14:creationId xmlns:p14="http://schemas.microsoft.com/office/powerpoint/2010/main" val="124786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18</a:t>
            </a:fld>
            <a:endParaRPr lang="en-US" dirty="0"/>
          </a:p>
        </p:txBody>
      </p:sp>
    </p:spTree>
    <p:extLst>
      <p:ext uri="{BB962C8B-B14F-4D97-AF65-F5344CB8AC3E}">
        <p14:creationId xmlns:p14="http://schemas.microsoft.com/office/powerpoint/2010/main" val="182416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19</a:t>
            </a:fld>
            <a:endParaRPr lang="en-US" dirty="0"/>
          </a:p>
        </p:txBody>
      </p:sp>
    </p:spTree>
    <p:extLst>
      <p:ext uri="{BB962C8B-B14F-4D97-AF65-F5344CB8AC3E}">
        <p14:creationId xmlns:p14="http://schemas.microsoft.com/office/powerpoint/2010/main" val="8858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a:t>
            </a:fld>
            <a:endParaRPr lang="en-US" dirty="0"/>
          </a:p>
        </p:txBody>
      </p:sp>
    </p:spTree>
    <p:extLst>
      <p:ext uri="{BB962C8B-B14F-4D97-AF65-F5344CB8AC3E}">
        <p14:creationId xmlns:p14="http://schemas.microsoft.com/office/powerpoint/2010/main" val="3604833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20</a:t>
            </a:fld>
            <a:endParaRPr lang="en-US" dirty="0"/>
          </a:p>
        </p:txBody>
      </p:sp>
    </p:spTree>
    <p:extLst>
      <p:ext uri="{BB962C8B-B14F-4D97-AF65-F5344CB8AC3E}">
        <p14:creationId xmlns:p14="http://schemas.microsoft.com/office/powerpoint/2010/main" val="2450827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21</a:t>
            </a:fld>
            <a:endParaRPr lang="en-US" dirty="0"/>
          </a:p>
        </p:txBody>
      </p:sp>
    </p:spTree>
    <p:extLst>
      <p:ext uri="{BB962C8B-B14F-4D97-AF65-F5344CB8AC3E}">
        <p14:creationId xmlns:p14="http://schemas.microsoft.com/office/powerpoint/2010/main" val="4071838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22</a:t>
            </a:fld>
            <a:endParaRPr lang="en-US" dirty="0"/>
          </a:p>
        </p:txBody>
      </p:sp>
    </p:spTree>
    <p:extLst>
      <p:ext uri="{BB962C8B-B14F-4D97-AF65-F5344CB8AC3E}">
        <p14:creationId xmlns:p14="http://schemas.microsoft.com/office/powerpoint/2010/main" val="155095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23</a:t>
            </a:fld>
            <a:endParaRPr lang="en-US" dirty="0"/>
          </a:p>
        </p:txBody>
      </p:sp>
    </p:spTree>
    <p:extLst>
      <p:ext uri="{BB962C8B-B14F-4D97-AF65-F5344CB8AC3E}">
        <p14:creationId xmlns:p14="http://schemas.microsoft.com/office/powerpoint/2010/main" val="4074314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24</a:t>
            </a:fld>
            <a:endParaRPr lang="en-US" dirty="0"/>
          </a:p>
        </p:txBody>
      </p:sp>
    </p:spTree>
    <p:extLst>
      <p:ext uri="{BB962C8B-B14F-4D97-AF65-F5344CB8AC3E}">
        <p14:creationId xmlns:p14="http://schemas.microsoft.com/office/powerpoint/2010/main" val="1124969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25</a:t>
            </a:fld>
            <a:endParaRPr lang="en-US" dirty="0"/>
          </a:p>
        </p:txBody>
      </p:sp>
    </p:spTree>
    <p:extLst>
      <p:ext uri="{BB962C8B-B14F-4D97-AF65-F5344CB8AC3E}">
        <p14:creationId xmlns:p14="http://schemas.microsoft.com/office/powerpoint/2010/main" val="970139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26</a:t>
            </a:fld>
            <a:endParaRPr lang="en-US" dirty="0"/>
          </a:p>
        </p:txBody>
      </p:sp>
    </p:spTree>
    <p:extLst>
      <p:ext uri="{BB962C8B-B14F-4D97-AF65-F5344CB8AC3E}">
        <p14:creationId xmlns:p14="http://schemas.microsoft.com/office/powerpoint/2010/main" val="75276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27</a:t>
            </a:fld>
            <a:endParaRPr lang="en-US" dirty="0"/>
          </a:p>
        </p:txBody>
      </p:sp>
    </p:spTree>
    <p:extLst>
      <p:ext uri="{BB962C8B-B14F-4D97-AF65-F5344CB8AC3E}">
        <p14:creationId xmlns:p14="http://schemas.microsoft.com/office/powerpoint/2010/main" val="3203506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28</a:t>
            </a:fld>
            <a:endParaRPr lang="en-US" dirty="0"/>
          </a:p>
        </p:txBody>
      </p:sp>
    </p:spTree>
    <p:extLst>
      <p:ext uri="{BB962C8B-B14F-4D97-AF65-F5344CB8AC3E}">
        <p14:creationId xmlns:p14="http://schemas.microsoft.com/office/powerpoint/2010/main" val="4233654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29</a:t>
            </a:fld>
            <a:endParaRPr lang="en-US" dirty="0"/>
          </a:p>
        </p:txBody>
      </p:sp>
    </p:spTree>
    <p:extLst>
      <p:ext uri="{BB962C8B-B14F-4D97-AF65-F5344CB8AC3E}">
        <p14:creationId xmlns:p14="http://schemas.microsoft.com/office/powerpoint/2010/main" val="295965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3</a:t>
            </a:fld>
            <a:endParaRPr lang="en-US" dirty="0"/>
          </a:p>
        </p:txBody>
      </p:sp>
    </p:spTree>
    <p:extLst>
      <p:ext uri="{BB962C8B-B14F-4D97-AF65-F5344CB8AC3E}">
        <p14:creationId xmlns:p14="http://schemas.microsoft.com/office/powerpoint/2010/main" val="1705439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30</a:t>
            </a:fld>
            <a:endParaRPr lang="en-US" dirty="0"/>
          </a:p>
        </p:txBody>
      </p:sp>
    </p:spTree>
    <p:extLst>
      <p:ext uri="{BB962C8B-B14F-4D97-AF65-F5344CB8AC3E}">
        <p14:creationId xmlns:p14="http://schemas.microsoft.com/office/powerpoint/2010/main" val="3005876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31</a:t>
            </a:fld>
            <a:endParaRPr lang="en-US" dirty="0"/>
          </a:p>
        </p:txBody>
      </p:sp>
    </p:spTree>
    <p:extLst>
      <p:ext uri="{BB962C8B-B14F-4D97-AF65-F5344CB8AC3E}">
        <p14:creationId xmlns:p14="http://schemas.microsoft.com/office/powerpoint/2010/main" val="2402919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32</a:t>
            </a:fld>
            <a:endParaRPr lang="en-US" dirty="0"/>
          </a:p>
        </p:txBody>
      </p:sp>
    </p:spTree>
    <p:extLst>
      <p:ext uri="{BB962C8B-B14F-4D97-AF65-F5344CB8AC3E}">
        <p14:creationId xmlns:p14="http://schemas.microsoft.com/office/powerpoint/2010/main" val="3240427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33</a:t>
            </a:fld>
            <a:endParaRPr lang="en-US" dirty="0"/>
          </a:p>
        </p:txBody>
      </p:sp>
    </p:spTree>
    <p:extLst>
      <p:ext uri="{BB962C8B-B14F-4D97-AF65-F5344CB8AC3E}">
        <p14:creationId xmlns:p14="http://schemas.microsoft.com/office/powerpoint/2010/main" val="2977497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34</a:t>
            </a:fld>
            <a:endParaRPr lang="en-US" dirty="0"/>
          </a:p>
        </p:txBody>
      </p:sp>
    </p:spTree>
    <p:extLst>
      <p:ext uri="{BB962C8B-B14F-4D97-AF65-F5344CB8AC3E}">
        <p14:creationId xmlns:p14="http://schemas.microsoft.com/office/powerpoint/2010/main" val="2506041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ACE04-E13C-4837-B6DD-B388E7CAA0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206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36</a:t>
            </a:fld>
            <a:endParaRPr lang="en-US" dirty="0"/>
          </a:p>
        </p:txBody>
      </p:sp>
    </p:spTree>
    <p:extLst>
      <p:ext uri="{BB962C8B-B14F-4D97-AF65-F5344CB8AC3E}">
        <p14:creationId xmlns:p14="http://schemas.microsoft.com/office/powerpoint/2010/main" val="2939100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38</a:t>
            </a:fld>
            <a:endParaRPr lang="en-US" noProof="0" dirty="0"/>
          </a:p>
        </p:txBody>
      </p:sp>
    </p:spTree>
    <p:extLst>
      <p:ext uri="{BB962C8B-B14F-4D97-AF65-F5344CB8AC3E}">
        <p14:creationId xmlns:p14="http://schemas.microsoft.com/office/powerpoint/2010/main" val="264119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4</a:t>
            </a:fld>
            <a:endParaRPr lang="en-US" dirty="0"/>
          </a:p>
        </p:txBody>
      </p:sp>
    </p:spTree>
    <p:extLst>
      <p:ext uri="{BB962C8B-B14F-4D97-AF65-F5344CB8AC3E}">
        <p14:creationId xmlns:p14="http://schemas.microsoft.com/office/powerpoint/2010/main" val="163580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5</a:t>
            </a:fld>
            <a:endParaRPr lang="en-US" dirty="0"/>
          </a:p>
        </p:txBody>
      </p:sp>
    </p:spTree>
    <p:extLst>
      <p:ext uri="{BB962C8B-B14F-4D97-AF65-F5344CB8AC3E}">
        <p14:creationId xmlns:p14="http://schemas.microsoft.com/office/powerpoint/2010/main" val="174814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6</a:t>
            </a:fld>
            <a:endParaRPr lang="en-US" dirty="0"/>
          </a:p>
        </p:txBody>
      </p:sp>
    </p:spTree>
    <p:extLst>
      <p:ext uri="{BB962C8B-B14F-4D97-AF65-F5344CB8AC3E}">
        <p14:creationId xmlns:p14="http://schemas.microsoft.com/office/powerpoint/2010/main" val="326346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7</a:t>
            </a:fld>
            <a:endParaRPr lang="en-US" dirty="0"/>
          </a:p>
        </p:txBody>
      </p:sp>
    </p:spTree>
    <p:extLst>
      <p:ext uri="{BB962C8B-B14F-4D97-AF65-F5344CB8AC3E}">
        <p14:creationId xmlns:p14="http://schemas.microsoft.com/office/powerpoint/2010/main" val="2131146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ACE04-E13C-4837-B6DD-B388E7CAA0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02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ACE04-E13C-4837-B6DD-B388E7CAA0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6/7/2022</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dirty="0"/>
              <a:t>Click icon to add picture</a:t>
            </a:r>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Text Placeholder 2">
            <a:extLst>
              <a:ext uri="{FF2B5EF4-FFF2-40B4-BE49-F238E27FC236}">
                <a16:creationId xmlns:a16="http://schemas.microsoft.com/office/drawing/2014/main"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hasCustomPrompt="1"/>
          </p:nvPr>
        </p:nvSpPr>
        <p:spPr>
          <a:xfrm>
            <a:off x="363416"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7" name="Text Placeholder 4">
            <a:extLst>
              <a:ext uri="{FF2B5EF4-FFF2-40B4-BE49-F238E27FC236}">
                <a16:creationId xmlns:a16="http://schemas.microsoft.com/office/drawing/2014/main" id="{9F73353B-C50B-4A8A-87CF-657C1EB8940F}"/>
              </a:ext>
            </a:extLst>
          </p:cNvPr>
          <p:cNvSpPr>
            <a:spLocks noGrp="1"/>
          </p:cNvSpPr>
          <p:nvPr>
            <p:ph type="body" sz="quarter" idx="3" hasCustomPrompt="1"/>
          </p:nvPr>
        </p:nvSpPr>
        <p:spPr>
          <a:xfrm>
            <a:off x="6347380"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id="{5EFF7F5E-3221-4390-9B17-D1944365BF12}"/>
              </a:ext>
            </a:extLst>
          </p:cNvPr>
          <p:cNvSpPr>
            <a:spLocks noGrp="1"/>
          </p:cNvSpPr>
          <p:nvPr>
            <p:ph sz="quarter" idx="4" hasCustomPrompt="1"/>
          </p:nvPr>
        </p:nvSpPr>
        <p:spPr>
          <a:xfrm>
            <a:off x="6347379" y="2586215"/>
            <a:ext cx="54812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id="{9506B516-77C1-431B-A8A5-68FA5D4B6D7E}"/>
              </a:ext>
            </a:extLst>
          </p:cNvPr>
          <p:cNvSpPr>
            <a:spLocks noGrp="1"/>
          </p:cNvSpPr>
          <p:nvPr>
            <p:ph type="body" idx="1" hasCustomPrompt="1"/>
          </p:nvPr>
        </p:nvSpPr>
        <p:spPr>
          <a:xfrm>
            <a:off x="363416" y="1681163"/>
            <a:ext cx="5481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id="{860F1452-CAB9-4154-ADCC-9245E71D0D2C}"/>
              </a:ext>
            </a:extLst>
          </p:cNvPr>
          <p:cNvSpPr>
            <a:spLocks noGrp="1"/>
          </p:cNvSpPr>
          <p:nvPr>
            <p:ph sz="half" idx="2" hasCustomPrompt="1"/>
          </p:nvPr>
        </p:nvSpPr>
        <p:spPr>
          <a:xfrm>
            <a:off x="363416" y="2586215"/>
            <a:ext cx="5481202"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99AE2680-A46C-4B06-9ED9-53E617C1F17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hasCustomPrompt="1"/>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dirty="0"/>
              <a:t>Click icon to add picture</a:t>
            </a:r>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0" name="Text Placeholder 3">
            <a:extLst>
              <a:ext uri="{FF2B5EF4-FFF2-40B4-BE49-F238E27FC236}">
                <a16:creationId xmlns:a16="http://schemas.microsoft.com/office/drawing/2014/main" id="{1B247C0B-04BA-4D5C-A41D-AEA60217241B}"/>
              </a:ext>
            </a:extLst>
          </p:cNvPr>
          <p:cNvSpPr>
            <a:spLocks noGrp="1"/>
          </p:cNvSpPr>
          <p:nvPr>
            <p:ph type="body" sz="half" idx="2" hasCustomPrompt="1"/>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id="{194C619D-34F6-4A29-857A-D76007218728}"/>
              </a:ext>
            </a:extLst>
          </p:cNvPr>
          <p:cNvSpPr>
            <a:spLocks noGrp="1"/>
          </p:cNvSpPr>
          <p:nvPr>
            <p:ph idx="1" hasCustomPrompt="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Oval 12">
            <a:extLst>
              <a:ext uri="{FF2B5EF4-FFF2-40B4-BE49-F238E27FC236}">
                <a16:creationId xmlns:a16="http://schemas.microsoft.com/office/drawing/2014/main"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620FADA3-E777-489C-976D-0B0C4FD31310}"/>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4" name="Group 3">
            <a:extLst>
              <a:ext uri="{FF2B5EF4-FFF2-40B4-BE49-F238E27FC236}">
                <a16:creationId xmlns:a16="http://schemas.microsoft.com/office/drawing/2014/main"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Oval 7">
              <a:extLst>
                <a:ext uri="{FF2B5EF4-FFF2-40B4-BE49-F238E27FC236}">
                  <a16:creationId xmlns:a16="http://schemas.microsoft.com/office/drawing/2014/main"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0" y="1046163"/>
            <a:ext cx="5445369"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5908430" y="2506662"/>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en-US" noProof="0" dirty="0"/>
              <a:t>Click icon to add picture</a:t>
            </a:r>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noProof="0" dirty="0"/>
              <a:t>Click icon to add picture</a:t>
            </a:r>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055"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1804745"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2340589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noProof="0" dirty="0"/>
              <a:t>Click icon to add picture</a:t>
            </a:r>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hasCustomPrompt="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hasCustomPrompt="1"/>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hasCustomPrompt="1"/>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hasCustomPrompt="1"/>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en-US" noProof="0" dirty="0"/>
              <a:t>Click icon to add picture</a:t>
            </a:r>
          </a:p>
        </p:txBody>
      </p:sp>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6/7/2022</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dirty="0"/>
              <a:t>Click icon to add picture</a:t>
            </a:r>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hasCustomPrompt="1"/>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793474" y="2475187"/>
            <a:ext cx="748798" cy="134113"/>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7152" y="4809677"/>
            <a:ext cx="542081"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6/7/2022</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39D1C78-6110-4052-8455-7E7893F7FCD3}"/>
              </a:ext>
            </a:extLst>
          </p:cNvPr>
          <p:cNvSpPr>
            <a:spLocks noGrp="1"/>
          </p:cNvSpPr>
          <p:nvPr>
            <p:ph type="title"/>
          </p:nvPr>
        </p:nvSpPr>
        <p:spPr>
          <a:xfrm>
            <a:off x="915466" y="1276857"/>
            <a:ext cx="4097778" cy="1255325"/>
          </a:xfrm>
        </p:spPr>
        <p:txBody>
          <a:bodyPr/>
          <a:lstStyle>
            <a:lvl1pPr>
              <a:defRPr lang="en-US" sz="3600" b="1" kern="1200" cap="all" baseline="0" smtClean="0">
                <a:solidFill>
                  <a:schemeClr val="bg1"/>
                </a:solidFill>
                <a:latin typeface="+mj-lt"/>
                <a:ea typeface="+mj-ea"/>
                <a:cs typeface="+mj-cs"/>
              </a:defRPr>
            </a:lvl1pPr>
          </a:lstStyle>
          <a:p>
            <a:r>
              <a:rPr lang="en-US" noProof="0"/>
              <a:t>Click to edit Master title style</a:t>
            </a:r>
          </a:p>
        </p:txBody>
      </p:sp>
      <p:sp>
        <p:nvSpPr>
          <p:cNvPr id="24" name="Text Placeholder 2">
            <a:extLst>
              <a:ext uri="{FF2B5EF4-FFF2-40B4-BE49-F238E27FC236}">
                <a16:creationId xmlns:a16="http://schemas.microsoft.com/office/drawing/2014/main" id="{E3405997-7AE2-4C6E-8A7D-735F58A49D12}"/>
              </a:ext>
            </a:extLst>
          </p:cNvPr>
          <p:cNvSpPr>
            <a:spLocks noGrp="1"/>
          </p:cNvSpPr>
          <p:nvPr>
            <p:ph type="body" idx="1" hasCustomPrompt="1"/>
          </p:nvPr>
        </p:nvSpPr>
        <p:spPr>
          <a:xfrm>
            <a:off x="915467" y="2620651"/>
            <a:ext cx="4097778"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noProof="0" smtClean="0"/>
              <a:pPr/>
              <a:t>‹#›</a:t>
            </a:fld>
            <a:endParaRPr lang="en-US" noProof="0"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hyperlink" Target="mailto:sac-hsp@alamo.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a:stretch>
        </a:blipFill>
        <a:effectLst/>
      </p:bgPr>
    </p:bg>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F7CD9EDC-C949-4D72-B04B-A61A034595A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0" y="1325124"/>
            <a:ext cx="4424363" cy="4207753"/>
          </a:xfrm>
        </p:spPr>
      </p:pic>
      <p:sp>
        <p:nvSpPr>
          <p:cNvPr id="2" name="Title 1">
            <a:extLst>
              <a:ext uri="{FF2B5EF4-FFF2-40B4-BE49-F238E27FC236}">
                <a16:creationId xmlns:a16="http://schemas.microsoft.com/office/drawing/2014/main" id="{B30359CD-8DFF-4AF2-B957-630ED2A60E8D}"/>
              </a:ext>
            </a:extLst>
          </p:cNvPr>
          <p:cNvSpPr>
            <a:spLocks noGrp="1"/>
          </p:cNvSpPr>
          <p:nvPr>
            <p:ph type="ctrTitle"/>
          </p:nvPr>
        </p:nvSpPr>
        <p:spPr/>
        <p:txBody>
          <a:bodyPr/>
          <a:lstStyle/>
          <a:p>
            <a:r>
              <a:rPr lang="en-US" dirty="0"/>
              <a:t>Apply TX Guide</a:t>
            </a:r>
            <a:endParaRPr lang="en-IN" dirty="0"/>
          </a:p>
        </p:txBody>
      </p:sp>
      <p:sp>
        <p:nvSpPr>
          <p:cNvPr id="3" name="Subtitle 2">
            <a:extLst>
              <a:ext uri="{FF2B5EF4-FFF2-40B4-BE49-F238E27FC236}">
                <a16:creationId xmlns:a16="http://schemas.microsoft.com/office/drawing/2014/main" id="{F1DF7D53-1D50-48D8-B3B4-B9632324B2AB}"/>
              </a:ext>
            </a:extLst>
          </p:cNvPr>
          <p:cNvSpPr>
            <a:spLocks noGrp="1"/>
          </p:cNvSpPr>
          <p:nvPr>
            <p:ph type="subTitle" idx="1"/>
          </p:nvPr>
        </p:nvSpPr>
        <p:spPr/>
        <p:txBody>
          <a:bodyPr/>
          <a:lstStyle/>
          <a:p>
            <a:r>
              <a:rPr lang="en-US" dirty="0"/>
              <a:t>SAC High School Programs </a:t>
            </a:r>
            <a:endParaRPr lang="en-IN" dirty="0"/>
          </a:p>
        </p:txBody>
      </p:sp>
    </p:spTree>
    <p:extLst>
      <p:ext uri="{BB962C8B-B14F-4D97-AF65-F5344CB8AC3E}">
        <p14:creationId xmlns:p14="http://schemas.microsoft.com/office/powerpoint/2010/main" val="206440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Profile</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type="body" idx="1"/>
          </p:nvPr>
        </p:nvSpPr>
        <p:spPr/>
        <p:txBody>
          <a:bodyPr>
            <a:normAutofit/>
          </a:bodyPr>
          <a:lstStyle/>
          <a:p>
            <a:r>
              <a:rPr lang="en-US" dirty="0"/>
              <a:t>A permanent address is required for setting up an Apply Texas account and it is important that it be complete and correct, including an apartment number if applicable.  </a:t>
            </a:r>
          </a:p>
          <a:p>
            <a:r>
              <a:rPr lang="en-US" dirty="0"/>
              <a:t>The State/Possession/Province field is used only for U.S. and Canadian addresses.  </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10</a:t>
            </a:fld>
            <a:endParaRPr lang="en-US" dirty="0"/>
          </a:p>
        </p:txBody>
      </p:sp>
      <p:sp>
        <p:nvSpPr>
          <p:cNvPr id="9" name="Content Placeholder 8"/>
          <p:cNvSpPr>
            <a:spLocks noGrp="1"/>
          </p:cNvSpPr>
          <p:nvPr>
            <p:ph sz="quarter" idx="14"/>
          </p:nvPr>
        </p:nvSpPr>
        <p:spPr/>
        <p:txBody>
          <a:bodyPr/>
          <a:lstStyle/>
          <a:p>
            <a:endParaRPr lang="en-US" dirty="0"/>
          </a:p>
        </p:txBody>
      </p:sp>
      <p:pic>
        <p:nvPicPr>
          <p:cNvPr id="5" name="Picture Placeholder 4">
            <a:extLst>
              <a:ext uri="{FF2B5EF4-FFF2-40B4-BE49-F238E27FC236}">
                <a16:creationId xmlns:a16="http://schemas.microsoft.com/office/drawing/2014/main" id="{747090AE-F26A-4162-99B0-1B11063EF2CD}"/>
              </a:ext>
            </a:extLst>
          </p:cNvPr>
          <p:cNvPicPr>
            <a:picLocks noGrp="1" noChangeAspect="1"/>
          </p:cNvPicPr>
          <p:nvPr>
            <p:ph type="pic" sz="quarter" idx="13"/>
          </p:nvPr>
        </p:nvPicPr>
        <p:blipFill rotWithShape="1">
          <a:blip r:embed="rId3"/>
          <a:srcRect l="655" t="19843" r="655" b="40879"/>
          <a:stretch/>
        </p:blipFill>
        <p:spPr>
          <a:xfrm>
            <a:off x="71021" y="0"/>
            <a:ext cx="12032202" cy="3713018"/>
          </a:xfrm>
          <a:prstGeom prst="rect">
            <a:avLst/>
          </a:prstGeom>
        </p:spPr>
      </p:pic>
    </p:spTree>
    <p:extLst>
      <p:ext uri="{BB962C8B-B14F-4D97-AF65-F5344CB8AC3E}">
        <p14:creationId xmlns:p14="http://schemas.microsoft.com/office/powerpoint/2010/main" val="81809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Profile</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type="body" idx="1"/>
          </p:nvPr>
        </p:nvSpPr>
        <p:spPr/>
        <p:txBody>
          <a:bodyPr>
            <a:normAutofit fontScale="92500" lnSpcReduction="10000"/>
          </a:bodyPr>
          <a:lstStyle/>
          <a:p>
            <a:r>
              <a:rPr lang="en-US" dirty="0"/>
              <a:t>A permanent address is required for setting up an Apply Texas account and it is important that it be complete and correct, including an apartment number if applicable.  </a:t>
            </a:r>
          </a:p>
          <a:p>
            <a:r>
              <a:rPr lang="en-US" dirty="0"/>
              <a:t>The State/Possession/Province field is used only for U.S. and Canadian addresses.  </a:t>
            </a:r>
          </a:p>
          <a:p>
            <a:r>
              <a:rPr lang="en-US" dirty="0"/>
              <a:t>Click </a:t>
            </a:r>
            <a:r>
              <a:rPr lang="en-US" b="1" dirty="0"/>
              <a:t>verify address</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11</a:t>
            </a:fld>
            <a:endParaRPr lang="en-US" dirty="0"/>
          </a:p>
        </p:txBody>
      </p:sp>
      <p:sp>
        <p:nvSpPr>
          <p:cNvPr id="9" name="Content Placeholder 8"/>
          <p:cNvSpPr>
            <a:spLocks noGrp="1"/>
          </p:cNvSpPr>
          <p:nvPr>
            <p:ph sz="quarter" idx="14"/>
          </p:nvPr>
        </p:nvSpPr>
        <p:spPr/>
        <p:txBody>
          <a:bodyPr/>
          <a:lstStyle/>
          <a:p>
            <a:endParaRPr lang="en-US" dirty="0"/>
          </a:p>
        </p:txBody>
      </p:sp>
      <p:pic>
        <p:nvPicPr>
          <p:cNvPr id="7" name="Picture Placeholder 6">
            <a:extLst>
              <a:ext uri="{FF2B5EF4-FFF2-40B4-BE49-F238E27FC236}">
                <a16:creationId xmlns:a16="http://schemas.microsoft.com/office/drawing/2014/main" id="{046BB15F-22F4-40F8-BAD7-149CE4986212}"/>
              </a:ext>
            </a:extLst>
          </p:cNvPr>
          <p:cNvPicPr>
            <a:picLocks noGrp="1" noChangeAspect="1"/>
          </p:cNvPicPr>
          <p:nvPr>
            <p:ph type="pic" sz="quarter" idx="13"/>
          </p:nvPr>
        </p:nvPicPr>
        <p:blipFill rotWithShape="1">
          <a:blip r:embed="rId3"/>
          <a:srcRect t="61397" b="863"/>
          <a:stretch/>
        </p:blipFill>
        <p:spPr>
          <a:xfrm>
            <a:off x="0" y="0"/>
            <a:ext cx="12192000" cy="3713018"/>
          </a:xfrm>
          <a:prstGeom prst="rect">
            <a:avLst/>
          </a:prstGeom>
        </p:spPr>
      </p:pic>
    </p:spTree>
    <p:extLst>
      <p:ext uri="{BB962C8B-B14F-4D97-AF65-F5344CB8AC3E}">
        <p14:creationId xmlns:p14="http://schemas.microsoft.com/office/powerpoint/2010/main" val="362125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Profile</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type="body" idx="1"/>
          </p:nvPr>
        </p:nvSpPr>
        <p:spPr/>
        <p:txBody>
          <a:bodyPr>
            <a:normAutofit/>
          </a:bodyPr>
          <a:lstStyle/>
          <a:p>
            <a:r>
              <a:rPr lang="en-US" dirty="0"/>
              <a:t>A physical address is needed </a:t>
            </a:r>
            <a:r>
              <a:rPr lang="en-US" b="1" dirty="0">
                <a:solidFill>
                  <a:schemeClr val="accent3"/>
                </a:solidFill>
              </a:rPr>
              <a:t>only</a:t>
            </a:r>
            <a:r>
              <a:rPr lang="en-US" dirty="0"/>
              <a:t> if it is different than your permanent address. </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12</a:t>
            </a:fld>
            <a:endParaRPr lang="en-US" dirty="0"/>
          </a:p>
        </p:txBody>
      </p:sp>
      <p:sp>
        <p:nvSpPr>
          <p:cNvPr id="9" name="Content Placeholder 8"/>
          <p:cNvSpPr>
            <a:spLocks noGrp="1"/>
          </p:cNvSpPr>
          <p:nvPr>
            <p:ph sz="quarter" idx="14"/>
          </p:nvPr>
        </p:nvSpPr>
        <p:spPr/>
        <p:txBody>
          <a:bodyPr/>
          <a:lstStyle/>
          <a:p>
            <a:endParaRPr lang="en-US" dirty="0"/>
          </a:p>
        </p:txBody>
      </p:sp>
      <p:pic>
        <p:nvPicPr>
          <p:cNvPr id="10" name="Picture Placeholder 9">
            <a:extLst>
              <a:ext uri="{FF2B5EF4-FFF2-40B4-BE49-F238E27FC236}">
                <a16:creationId xmlns:a16="http://schemas.microsoft.com/office/drawing/2014/main" id="{D63DB932-8BFD-4AF1-B7B4-3B8B611376CD}"/>
              </a:ext>
            </a:extLst>
          </p:cNvPr>
          <p:cNvPicPr>
            <a:picLocks noGrp="1"/>
          </p:cNvPicPr>
          <p:nvPr>
            <p:ph type="pic" sz="quarter" idx="13"/>
          </p:nvPr>
        </p:nvPicPr>
        <p:blipFill>
          <a:blip r:embed="rId3"/>
          <a:srcRect t="17683" b="17683"/>
          <a:stretch>
            <a:fillRect/>
          </a:stretch>
        </p:blipFill>
        <p:spPr>
          <a:prstGeom prst="rect">
            <a:avLst/>
          </a:prstGeom>
        </p:spPr>
      </p:pic>
    </p:spTree>
    <p:extLst>
      <p:ext uri="{BB962C8B-B14F-4D97-AF65-F5344CB8AC3E}">
        <p14:creationId xmlns:p14="http://schemas.microsoft.com/office/powerpoint/2010/main" val="104400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Enter your phone number</a:t>
            </a:r>
          </a:p>
          <a:p>
            <a:r>
              <a:rPr lang="en-US" dirty="0"/>
              <a:t>Enter phone type</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13</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1" name="Picture Placeholder 10">
            <a:extLst>
              <a:ext uri="{FF2B5EF4-FFF2-40B4-BE49-F238E27FC236}">
                <a16:creationId xmlns:a16="http://schemas.microsoft.com/office/drawing/2014/main" id="{EA8215E7-D99F-433B-9F82-69D293E409ED}"/>
              </a:ext>
            </a:extLst>
          </p:cNvPr>
          <p:cNvPicPr>
            <a:picLocks noGrp="1"/>
          </p:cNvPicPr>
          <p:nvPr>
            <p:ph type="pic" sz="quarter" idx="15"/>
          </p:nvPr>
        </p:nvPicPr>
        <p:blipFill rotWithShape="1">
          <a:blip r:embed="rId3"/>
          <a:srcRect l="944" t="2151" r="48096" b="-2151"/>
          <a:stretch/>
        </p:blipFill>
        <p:spPr>
          <a:xfrm>
            <a:off x="363416" y="390617"/>
            <a:ext cx="7200359" cy="6321333"/>
          </a:xfrm>
          <a:prstGeom prst="rect">
            <a:avLst/>
          </a:prstGeom>
        </p:spPr>
      </p:pic>
    </p:spTree>
    <p:extLst>
      <p:ext uri="{BB962C8B-B14F-4D97-AF65-F5344CB8AC3E}">
        <p14:creationId xmlns:p14="http://schemas.microsoft.com/office/powerpoint/2010/main" val="99048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Enter your emergency contact information</a:t>
            </a:r>
          </a:p>
          <a:p>
            <a:r>
              <a:rPr lang="en-US" dirty="0"/>
              <a:t>Name, phone, email address, and address</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14</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 name="Picture Placeholder 9">
            <a:extLst>
              <a:ext uri="{FF2B5EF4-FFF2-40B4-BE49-F238E27FC236}">
                <a16:creationId xmlns:a16="http://schemas.microsoft.com/office/drawing/2014/main" id="{14221DFB-3DAD-4D90-A1E2-019B1C4257A6}"/>
              </a:ext>
            </a:extLst>
          </p:cNvPr>
          <p:cNvPicPr>
            <a:picLocks noGrp="1"/>
          </p:cNvPicPr>
          <p:nvPr>
            <p:ph type="pic" sz="quarter" idx="15"/>
          </p:nvPr>
        </p:nvPicPr>
        <p:blipFill rotWithShape="1">
          <a:blip r:embed="rId3"/>
          <a:srcRect l="2" t="12738" r="-2" b="9409"/>
          <a:stretch/>
        </p:blipFill>
        <p:spPr>
          <a:xfrm>
            <a:off x="363538" y="447675"/>
            <a:ext cx="7564221" cy="5935707"/>
          </a:xfrm>
          <a:prstGeom prst="rect">
            <a:avLst/>
          </a:prstGeom>
        </p:spPr>
      </p:pic>
    </p:spTree>
    <p:extLst>
      <p:ext uri="{BB962C8B-B14F-4D97-AF65-F5344CB8AC3E}">
        <p14:creationId xmlns:p14="http://schemas.microsoft.com/office/powerpoint/2010/main" val="4026330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Type in the search field the name of your high school in the School Name field (leave all other fields blank)</a:t>
            </a:r>
          </a:p>
          <a:p>
            <a:r>
              <a:rPr lang="en-US" dirty="0"/>
              <a:t>Search Results will display high schools that match the school name you entered. </a:t>
            </a:r>
          </a:p>
          <a:p>
            <a:r>
              <a:rPr lang="en-US" dirty="0"/>
              <a:t>Select the high school with the correct name, address, and city.</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15</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1" name="Picture Placeholder 10">
            <a:extLst>
              <a:ext uri="{FF2B5EF4-FFF2-40B4-BE49-F238E27FC236}">
                <a16:creationId xmlns:a16="http://schemas.microsoft.com/office/drawing/2014/main" id="{57EE566F-A855-417E-A252-97157A7A59CC}"/>
              </a:ext>
            </a:extLst>
          </p:cNvPr>
          <p:cNvPicPr>
            <a:picLocks noGrp="1"/>
          </p:cNvPicPr>
          <p:nvPr>
            <p:ph type="pic" sz="quarter" idx="15"/>
          </p:nvPr>
        </p:nvPicPr>
        <p:blipFill rotWithShape="1">
          <a:blip r:embed="rId3"/>
          <a:srcRect l="3293" t="18615" r="11409" b="9006"/>
          <a:stretch/>
        </p:blipFill>
        <p:spPr>
          <a:xfrm>
            <a:off x="363415" y="701337"/>
            <a:ext cx="7457811" cy="5113538"/>
          </a:xfrm>
          <a:prstGeom prst="rect">
            <a:avLst/>
          </a:prstGeom>
        </p:spPr>
      </p:pic>
    </p:spTree>
    <p:extLst>
      <p:ext uri="{BB962C8B-B14F-4D97-AF65-F5344CB8AC3E}">
        <p14:creationId xmlns:p14="http://schemas.microsoft.com/office/powerpoint/2010/main" val="254251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sz="2000" dirty="0"/>
              <a:t>Enter expected graduation date- </a:t>
            </a:r>
          </a:p>
          <a:p>
            <a:pPr lvl="1"/>
            <a:r>
              <a:rPr lang="en-US" sz="1800" dirty="0"/>
              <a:t>May or June and then the year</a:t>
            </a:r>
          </a:p>
          <a:p>
            <a:r>
              <a:rPr lang="en-US" sz="2000" dirty="0"/>
              <a:t>Select</a:t>
            </a:r>
            <a:r>
              <a:rPr lang="en-US" sz="2000" dirty="0">
                <a:solidFill>
                  <a:schemeClr val="accent3"/>
                </a:solidFill>
              </a:rPr>
              <a:t> No</a:t>
            </a:r>
            <a:r>
              <a:rPr lang="en-US" sz="2000" dirty="0"/>
              <a:t> for question regarding GED</a:t>
            </a:r>
          </a:p>
          <a:p>
            <a:endParaRPr lang="en-US"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16</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9" name="Picture Placeholder 8">
            <a:extLst>
              <a:ext uri="{FF2B5EF4-FFF2-40B4-BE49-F238E27FC236}">
                <a16:creationId xmlns:a16="http://schemas.microsoft.com/office/drawing/2014/main" id="{E1EC6481-1867-4D66-B9A0-BE8001058832}"/>
              </a:ext>
            </a:extLst>
          </p:cNvPr>
          <p:cNvPicPr>
            <a:picLocks noGrp="1" noChangeAspect="1"/>
          </p:cNvPicPr>
          <p:nvPr>
            <p:ph type="pic" sz="quarter" idx="15"/>
          </p:nvPr>
        </p:nvPicPr>
        <p:blipFill rotWithShape="1">
          <a:blip r:embed="rId3"/>
          <a:srcRect l="1284" t="-439" r="17242" b="6699"/>
          <a:stretch/>
        </p:blipFill>
        <p:spPr>
          <a:xfrm>
            <a:off x="363416" y="1159123"/>
            <a:ext cx="7368912" cy="5052277"/>
          </a:xfrm>
          <a:prstGeom prst="rect">
            <a:avLst/>
          </a:prstGeom>
        </p:spPr>
      </p:pic>
    </p:spTree>
    <p:extLst>
      <p:ext uri="{BB962C8B-B14F-4D97-AF65-F5344CB8AC3E}">
        <p14:creationId xmlns:p14="http://schemas.microsoft.com/office/powerpoint/2010/main" val="1406968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Answer if you have previous college courses</a:t>
            </a:r>
          </a:p>
          <a:p>
            <a:r>
              <a:rPr lang="en-US" dirty="0"/>
              <a:t>Your option to be contacted by the THECB- yes or no</a:t>
            </a:r>
          </a:p>
          <a:p>
            <a:r>
              <a:rPr lang="en-US" dirty="0"/>
              <a:t>Answer no if you are not on academic suspension from a previous college</a:t>
            </a:r>
          </a:p>
          <a:p>
            <a:endParaRPr lang="en-US"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17</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7" name="Picture Placeholder 6">
            <a:extLst>
              <a:ext uri="{FF2B5EF4-FFF2-40B4-BE49-F238E27FC236}">
                <a16:creationId xmlns:a16="http://schemas.microsoft.com/office/drawing/2014/main" id="{C9E9606F-C6B2-4833-8716-CC3F3F2BEA05}"/>
              </a:ext>
            </a:extLst>
          </p:cNvPr>
          <p:cNvPicPr>
            <a:picLocks noGrp="1" noChangeAspect="1"/>
          </p:cNvPicPr>
          <p:nvPr>
            <p:ph type="pic" sz="quarter" idx="15"/>
          </p:nvPr>
        </p:nvPicPr>
        <p:blipFill rotWithShape="1">
          <a:blip r:embed="rId3"/>
          <a:srcRect l="3678" t="-662" r="44242" b="662"/>
          <a:stretch/>
        </p:blipFill>
        <p:spPr>
          <a:xfrm>
            <a:off x="363538" y="422275"/>
            <a:ext cx="6594475" cy="5961063"/>
          </a:xfrm>
          <a:prstGeom prst="rect">
            <a:avLst/>
          </a:prstGeom>
        </p:spPr>
      </p:pic>
    </p:spTree>
    <p:extLst>
      <p:ext uri="{BB962C8B-B14F-4D97-AF65-F5344CB8AC3E}">
        <p14:creationId xmlns:p14="http://schemas.microsoft.com/office/powerpoint/2010/main" val="414429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701562" cy="634591"/>
          </a:xfrm>
        </p:spPr>
        <p:txBody>
          <a:bodyPr/>
          <a:lstStyle/>
          <a:p>
            <a:r>
              <a:rPr lang="en-US" dirty="0"/>
              <a:t>Profile-Residency</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Enter responses regarding residency as best you can</a:t>
            </a:r>
          </a:p>
          <a:p>
            <a:r>
              <a:rPr lang="en-US" dirty="0"/>
              <a:t>If you answer no to not living in Texas 36 months prior to graduation, more questions will populate. If yes you will see other questions</a:t>
            </a:r>
          </a:p>
          <a:p>
            <a:r>
              <a:rPr lang="en-US" dirty="0"/>
              <a:t>For question number 4 you can answer yes if you currently reside in San Antonio</a:t>
            </a:r>
          </a:p>
          <a:p>
            <a:r>
              <a:rPr lang="en-US" dirty="0"/>
              <a:t>For question 5 the answer is no unless you have other prior college credits</a:t>
            </a:r>
          </a:p>
          <a:p>
            <a:endParaRPr lang="en-US" dirty="0"/>
          </a:p>
          <a:p>
            <a:endParaRPr lang="en-US"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18</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2" name="Picture Placeholder 11">
            <a:extLst>
              <a:ext uri="{FF2B5EF4-FFF2-40B4-BE49-F238E27FC236}">
                <a16:creationId xmlns:a16="http://schemas.microsoft.com/office/drawing/2014/main" id="{AB9746E9-5AE5-4491-BC5B-CE3FC26F4E15}"/>
              </a:ext>
            </a:extLst>
          </p:cNvPr>
          <p:cNvPicPr>
            <a:picLocks noGrp="1" noChangeAspect="1"/>
          </p:cNvPicPr>
          <p:nvPr>
            <p:ph type="pic" sz="quarter" idx="15"/>
          </p:nvPr>
        </p:nvPicPr>
        <p:blipFill rotWithShape="1">
          <a:blip r:embed="rId3"/>
          <a:srcRect l="2157" t="1085" r="4169" b="14331"/>
          <a:stretch/>
        </p:blipFill>
        <p:spPr>
          <a:xfrm>
            <a:off x="123719" y="1637401"/>
            <a:ext cx="7726844" cy="4070941"/>
          </a:xfrm>
          <a:prstGeom prst="rect">
            <a:avLst/>
          </a:prstGeom>
        </p:spPr>
      </p:pic>
    </p:spTree>
    <p:extLst>
      <p:ext uri="{BB962C8B-B14F-4D97-AF65-F5344CB8AC3E}">
        <p14:creationId xmlns:p14="http://schemas.microsoft.com/office/powerpoint/2010/main" val="277700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547114" cy="634591"/>
          </a:xfrm>
        </p:spPr>
        <p:txBody>
          <a:bodyPr/>
          <a:lstStyle/>
          <a:p>
            <a:r>
              <a:rPr lang="en-US" dirty="0"/>
              <a:t>Profile-Residency</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For question 3 -if you answered no to not living in Texas 36 months prior to graduation, more questions will populate. If yes you will see other questions</a:t>
            </a:r>
          </a:p>
          <a:p>
            <a:r>
              <a:rPr lang="en-US" dirty="0"/>
              <a:t>Answer if you are a claimed as a dependent </a:t>
            </a:r>
          </a:p>
          <a:p>
            <a:r>
              <a:rPr lang="en-US" dirty="0"/>
              <a:t>Is your parent US Citizen</a:t>
            </a:r>
          </a:p>
          <a:p>
            <a:pPr lvl="1"/>
            <a:r>
              <a:rPr lang="en-US" dirty="0"/>
              <a:t>If not do they have a permanent resident of US </a:t>
            </a:r>
          </a:p>
          <a:p>
            <a:r>
              <a:rPr lang="en-US" dirty="0"/>
              <a:t>Is your parent a foreign national with application being reviewed</a:t>
            </a:r>
          </a:p>
          <a:p>
            <a:pPr lvl="1"/>
            <a:r>
              <a:rPr lang="en-US" dirty="0"/>
              <a:t>Select which type of visa if applicable</a:t>
            </a:r>
          </a:p>
          <a:p>
            <a:endParaRPr lang="en-US" dirty="0"/>
          </a:p>
          <a:p>
            <a:endParaRPr lang="en-US"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19</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7" name="Picture Placeholder 6">
            <a:extLst>
              <a:ext uri="{FF2B5EF4-FFF2-40B4-BE49-F238E27FC236}">
                <a16:creationId xmlns:a16="http://schemas.microsoft.com/office/drawing/2014/main" id="{76A48B2F-5CCF-45F7-9060-5BB7D1A5A83D}"/>
              </a:ext>
            </a:extLst>
          </p:cNvPr>
          <p:cNvPicPr>
            <a:picLocks noGrp="1" noChangeAspect="1"/>
          </p:cNvPicPr>
          <p:nvPr>
            <p:ph type="pic" sz="quarter" idx="15"/>
          </p:nvPr>
        </p:nvPicPr>
        <p:blipFill rotWithShape="1">
          <a:blip r:embed="rId3"/>
          <a:srcRect l="3527" t="1374" r="5847" b="766"/>
          <a:stretch/>
        </p:blipFill>
        <p:spPr>
          <a:xfrm>
            <a:off x="235131" y="1629453"/>
            <a:ext cx="7614811" cy="4753930"/>
          </a:xfrm>
          <a:prstGeom prst="rect">
            <a:avLst/>
          </a:prstGeom>
        </p:spPr>
      </p:pic>
    </p:spTree>
    <p:extLst>
      <p:ext uri="{BB962C8B-B14F-4D97-AF65-F5344CB8AC3E}">
        <p14:creationId xmlns:p14="http://schemas.microsoft.com/office/powerpoint/2010/main" val="221845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46163"/>
            <a:ext cx="3226777" cy="634591"/>
          </a:xfrm>
        </p:spPr>
        <p:txBody>
          <a:bodyPr/>
          <a:lstStyle/>
          <a:p>
            <a:r>
              <a:rPr lang="en-US" dirty="0"/>
              <a:t>Apply Texas</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3454523"/>
          </a:xfrm>
          <a:ln>
            <a:solidFill>
              <a:schemeClr val="accent1"/>
            </a:solidFill>
          </a:ln>
        </p:spPr>
        <p:txBody>
          <a:bodyPr/>
          <a:lstStyle/>
          <a:p>
            <a:r>
              <a:rPr lang="en-US" dirty="0"/>
              <a:t>Create an account on the Apply Texas application website: </a:t>
            </a:r>
            <a:r>
              <a:rPr lang="en-US" dirty="0">
                <a:solidFill>
                  <a:schemeClr val="accent2"/>
                </a:solidFill>
              </a:rPr>
              <a:t>https://goapplytexas.org</a:t>
            </a:r>
          </a:p>
          <a:p>
            <a:r>
              <a:rPr lang="en-US" dirty="0"/>
              <a:t>Click on “Get Started” to begin.</a:t>
            </a:r>
            <a:endParaRPr lang="en-US" sz="1800"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a:t>
            </a:fld>
            <a:endParaRPr lang="en-US" dirty="0"/>
          </a:p>
        </p:txBody>
      </p:sp>
      <p:cxnSp>
        <p:nvCxnSpPr>
          <p:cNvPr id="11" name="Straight Arrow Connector 10"/>
          <p:cNvCxnSpPr/>
          <p:nvPr/>
        </p:nvCxnSpPr>
        <p:spPr>
          <a:xfrm flipH="1">
            <a:off x="2846887" y="4354285"/>
            <a:ext cx="775878" cy="77506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Placeholder 13">
            <a:extLst>
              <a:ext uri="{FF2B5EF4-FFF2-40B4-BE49-F238E27FC236}">
                <a16:creationId xmlns:a16="http://schemas.microsoft.com/office/drawing/2014/main" id="{948A54B7-1443-43CD-BA05-7067E93E538C}"/>
              </a:ext>
            </a:extLst>
          </p:cNvPr>
          <p:cNvPicPr>
            <a:picLocks noGrp="1" noChangeAspect="1"/>
          </p:cNvPicPr>
          <p:nvPr>
            <p:ph type="pic" sz="quarter" idx="15"/>
          </p:nvPr>
        </p:nvPicPr>
        <p:blipFill>
          <a:blip r:embed="rId3"/>
          <a:srcRect l="3183" r="3183"/>
          <a:stretch>
            <a:fillRect/>
          </a:stretch>
        </p:blipFill>
        <p:spPr>
          <a:xfrm>
            <a:off x="468313" y="496888"/>
            <a:ext cx="6900862" cy="5464175"/>
          </a:xfrm>
          <a:prstGeom prst="rect">
            <a:avLst/>
          </a:prstGeom>
        </p:spPr>
      </p:pic>
    </p:spTree>
    <p:extLst>
      <p:ext uri="{BB962C8B-B14F-4D97-AF65-F5344CB8AC3E}">
        <p14:creationId xmlns:p14="http://schemas.microsoft.com/office/powerpoint/2010/main" val="2166963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440582" cy="634591"/>
          </a:xfrm>
        </p:spPr>
        <p:txBody>
          <a:bodyPr/>
          <a:lstStyle/>
          <a:p>
            <a:r>
              <a:rPr lang="en-US" dirty="0"/>
              <a:t>Profile-Residency</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Does parent live in Texas?</a:t>
            </a:r>
          </a:p>
          <a:p>
            <a:r>
              <a:rPr lang="en-US" dirty="0"/>
              <a:t>How many years have they been living here</a:t>
            </a:r>
          </a:p>
          <a:p>
            <a:r>
              <a:rPr lang="en-US" dirty="0"/>
              <a:t>How many months have they been living here</a:t>
            </a:r>
          </a:p>
          <a:p>
            <a:r>
              <a:rPr lang="en-US" dirty="0"/>
              <a:t>What is your parent’s main purpose for being in the state</a:t>
            </a:r>
          </a:p>
          <a:p>
            <a:r>
              <a:rPr lang="en-US" dirty="0"/>
              <a:t>Is your parent a member of the US Military</a:t>
            </a:r>
          </a:p>
          <a:p>
            <a:r>
              <a:rPr lang="en-US" dirty="0"/>
              <a:t>What is the state your parent lists for tax purposes</a:t>
            </a:r>
          </a:p>
          <a:p>
            <a:endParaRPr lang="en-US"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20</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9" name="Picture Placeholder 8">
            <a:extLst>
              <a:ext uri="{FF2B5EF4-FFF2-40B4-BE49-F238E27FC236}">
                <a16:creationId xmlns:a16="http://schemas.microsoft.com/office/drawing/2014/main" id="{FAA2D8E1-0774-4BC3-B472-47BDDD78B08C}"/>
              </a:ext>
            </a:extLst>
          </p:cNvPr>
          <p:cNvPicPr>
            <a:picLocks noGrp="1" noChangeAspect="1"/>
          </p:cNvPicPr>
          <p:nvPr>
            <p:ph type="pic" sz="quarter" idx="15"/>
          </p:nvPr>
        </p:nvPicPr>
        <p:blipFill rotWithShape="1">
          <a:blip r:embed="rId3"/>
          <a:srcRect l="1899" r="3102"/>
          <a:stretch/>
        </p:blipFill>
        <p:spPr>
          <a:xfrm>
            <a:off x="109717" y="923278"/>
            <a:ext cx="7942330" cy="5037785"/>
          </a:xfrm>
          <a:prstGeom prst="rect">
            <a:avLst/>
          </a:prstGeom>
        </p:spPr>
      </p:pic>
    </p:spTree>
    <p:extLst>
      <p:ext uri="{BB962C8B-B14F-4D97-AF65-F5344CB8AC3E}">
        <p14:creationId xmlns:p14="http://schemas.microsoft.com/office/powerpoint/2010/main" val="284036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458337" cy="634591"/>
          </a:xfrm>
        </p:spPr>
        <p:txBody>
          <a:bodyPr/>
          <a:lstStyle/>
          <a:p>
            <a:r>
              <a:rPr lang="en-US" dirty="0"/>
              <a:t>Profile-Residency</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Does parent hold tile to property</a:t>
            </a:r>
          </a:p>
          <a:p>
            <a:r>
              <a:rPr lang="en-US" dirty="0"/>
              <a:t>Does parent have ownership interest in a business</a:t>
            </a:r>
          </a:p>
          <a:p>
            <a:r>
              <a:rPr lang="en-US" dirty="0"/>
              <a:t>Has your parent been gainfully employed past 12 months</a:t>
            </a:r>
          </a:p>
          <a:p>
            <a:r>
              <a:rPr lang="en-US" dirty="0"/>
              <a:t>Has your parent received support from social services agency</a:t>
            </a:r>
          </a:p>
          <a:p>
            <a:r>
              <a:rPr lang="en-US" dirty="0"/>
              <a:t>Is your parent married to a person who owns property, business, or support from social services</a:t>
            </a:r>
          </a:p>
          <a:p>
            <a:pPr marL="0" indent="0">
              <a:buNone/>
            </a:pPr>
            <a:endParaRPr lang="en-US"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21</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 name="Picture Placeholder 9">
            <a:extLst>
              <a:ext uri="{FF2B5EF4-FFF2-40B4-BE49-F238E27FC236}">
                <a16:creationId xmlns:a16="http://schemas.microsoft.com/office/drawing/2014/main" id="{7C6BD91D-A645-4B56-9C9C-C1B95A1F0E1C}"/>
              </a:ext>
            </a:extLst>
          </p:cNvPr>
          <p:cNvPicPr>
            <a:picLocks noGrp="1" noChangeAspect="1"/>
          </p:cNvPicPr>
          <p:nvPr>
            <p:ph type="pic" sz="quarter" idx="15"/>
          </p:nvPr>
        </p:nvPicPr>
        <p:blipFill rotWithShape="1">
          <a:blip r:embed="rId3"/>
          <a:srcRect l="1197" t="-427" r="10233" b="427"/>
          <a:stretch/>
        </p:blipFill>
        <p:spPr>
          <a:xfrm>
            <a:off x="0" y="1576250"/>
            <a:ext cx="8037577" cy="4807133"/>
          </a:xfrm>
          <a:prstGeom prst="rect">
            <a:avLst/>
          </a:prstGeom>
        </p:spPr>
      </p:pic>
    </p:spTree>
    <p:extLst>
      <p:ext uri="{BB962C8B-B14F-4D97-AF65-F5344CB8AC3E}">
        <p14:creationId xmlns:p14="http://schemas.microsoft.com/office/powerpoint/2010/main" val="3853099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solidFill>
                  <a:schemeClr val="tx1"/>
                </a:solidFill>
              </a:rPr>
              <a:t>Profile Complete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22</a:t>
            </a:fld>
            <a:endParaRPr lang="en-US"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type="body" sz="half" idx="2"/>
          </p:nvPr>
        </p:nvSpPr>
        <p:spPr/>
        <p:txBody>
          <a:bodyPr>
            <a:normAutofit/>
          </a:bodyPr>
          <a:lstStyle/>
          <a:p>
            <a:pPr marL="0" indent="0" algn="ctr">
              <a:buNone/>
            </a:pPr>
            <a:r>
              <a:rPr lang="en-US" sz="1600" dirty="0"/>
              <a:t>You will receive an automated e-mail from Apply Texas titled “Verify your email address for goapplytexas.org”</a:t>
            </a:r>
          </a:p>
          <a:p>
            <a:pPr marL="0" indent="0" algn="ctr">
              <a:buNone/>
            </a:pPr>
            <a:r>
              <a:rPr lang="en-US" sz="1600" dirty="0"/>
              <a:t>This e-mail will be sent to the email address you enter on your profile. This email is </a:t>
            </a:r>
            <a:r>
              <a:rPr lang="en-US" sz="1600" b="1" u="sng" dirty="0"/>
              <a:t>NOT verification </a:t>
            </a:r>
            <a:r>
              <a:rPr lang="en-US" sz="1600" dirty="0"/>
              <a:t>that the application has been completed or submitted.</a:t>
            </a:r>
          </a:p>
        </p:txBody>
      </p:sp>
      <p:pic>
        <p:nvPicPr>
          <p:cNvPr id="10" name="Picture Placeholder 9">
            <a:extLst>
              <a:ext uri="{FF2B5EF4-FFF2-40B4-BE49-F238E27FC236}">
                <a16:creationId xmlns:a16="http://schemas.microsoft.com/office/drawing/2014/main" id="{6E0654C0-E10B-4053-A395-5B621F5DFBA6}"/>
              </a:ext>
            </a:extLst>
          </p:cNvPr>
          <p:cNvPicPr>
            <a:picLocks noGrp="1" noChangeAspect="1"/>
          </p:cNvPicPr>
          <p:nvPr>
            <p:ph type="pic" idx="1"/>
          </p:nvPr>
        </p:nvPicPr>
        <p:blipFill>
          <a:blip r:embed="rId3"/>
          <a:stretch>
            <a:fillRect/>
          </a:stretch>
        </p:blipFill>
        <p:spPr>
          <a:xfrm>
            <a:off x="7637" y="486434"/>
            <a:ext cx="12184363" cy="2359973"/>
          </a:xfrm>
          <a:prstGeom prst="rect">
            <a:avLst/>
          </a:prstGeom>
        </p:spPr>
      </p:pic>
    </p:spTree>
    <p:extLst>
      <p:ext uri="{BB962C8B-B14F-4D97-AF65-F5344CB8AC3E}">
        <p14:creationId xmlns:p14="http://schemas.microsoft.com/office/powerpoint/2010/main" val="59271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23</a:t>
            </a:fld>
            <a:endParaRPr lang="en-US" dirty="0"/>
          </a:p>
        </p:txBody>
      </p:sp>
      <p:sp>
        <p:nvSpPr>
          <p:cNvPr id="3" name="Text Placeholder 2"/>
          <p:cNvSpPr>
            <a:spLocks noGrp="1"/>
          </p:cNvSpPr>
          <p:nvPr>
            <p:ph type="body" sz="half" idx="2"/>
          </p:nvPr>
        </p:nvSpPr>
        <p:spPr/>
        <p:txBody>
          <a:bodyPr>
            <a:normAutofit/>
          </a:bodyPr>
          <a:lstStyle/>
          <a:p>
            <a:r>
              <a:rPr lang="en-US" dirty="0"/>
              <a:t>Click on the </a:t>
            </a:r>
            <a:r>
              <a:rPr lang="en-US" b="1" u="sng" dirty="0"/>
              <a:t>Start/Edit Applications </a:t>
            </a:r>
            <a:r>
              <a:rPr lang="en-US" dirty="0"/>
              <a:t>and the Start a New Blank Application link. </a:t>
            </a:r>
          </a:p>
        </p:txBody>
      </p:sp>
      <p:pic>
        <p:nvPicPr>
          <p:cNvPr id="12" name="Content Placeholder 11">
            <a:extLst>
              <a:ext uri="{FF2B5EF4-FFF2-40B4-BE49-F238E27FC236}">
                <a16:creationId xmlns:a16="http://schemas.microsoft.com/office/drawing/2014/main" id="{9C5FAA93-97D4-47ED-93F4-5D5285550A46}"/>
              </a:ext>
            </a:extLst>
          </p:cNvPr>
          <p:cNvPicPr>
            <a:picLocks noGrp="1"/>
          </p:cNvPicPr>
          <p:nvPr>
            <p:ph type="pic" idx="1"/>
          </p:nvPr>
        </p:nvPicPr>
        <p:blipFill rotWithShape="1">
          <a:blip r:embed="rId3"/>
          <a:srcRect t="17683" b="17683"/>
          <a:stretch/>
        </p:blipFill>
        <p:spPr>
          <a:prstGeom prst="rect">
            <a:avLst/>
          </a:prstGeom>
        </p:spPr>
      </p:pic>
      <p:pic>
        <p:nvPicPr>
          <p:cNvPr id="10" name="Picture 9">
            <a:extLst>
              <a:ext uri="{FF2B5EF4-FFF2-40B4-BE49-F238E27FC236}">
                <a16:creationId xmlns:a16="http://schemas.microsoft.com/office/drawing/2014/main" id="{C4E62F5D-1B6A-4C5F-8A6B-322D3F241B98}"/>
              </a:ext>
            </a:extLst>
          </p:cNvPr>
          <p:cNvPicPr>
            <a:picLocks noChangeAspect="1"/>
          </p:cNvPicPr>
          <p:nvPr/>
        </p:nvPicPr>
        <p:blipFill>
          <a:blip r:embed="rId4"/>
          <a:stretch>
            <a:fillRect/>
          </a:stretch>
        </p:blipFill>
        <p:spPr>
          <a:xfrm>
            <a:off x="7474998" y="712942"/>
            <a:ext cx="1515956" cy="620163"/>
          </a:xfrm>
          <a:prstGeom prst="rect">
            <a:avLst/>
          </a:prstGeom>
        </p:spPr>
      </p:pic>
    </p:spTree>
    <p:extLst>
      <p:ext uri="{BB962C8B-B14F-4D97-AF65-F5344CB8AC3E}">
        <p14:creationId xmlns:p14="http://schemas.microsoft.com/office/powerpoint/2010/main" val="1930780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24</a:t>
            </a:fld>
            <a:endParaRPr lang="en-US" dirty="0"/>
          </a:p>
        </p:txBody>
      </p:sp>
      <p:sp>
        <p:nvSpPr>
          <p:cNvPr id="3" name="Text Placeholder 2"/>
          <p:cNvSpPr>
            <a:spLocks noGrp="1"/>
          </p:cNvSpPr>
          <p:nvPr>
            <p:ph type="body" sz="half" idx="2"/>
          </p:nvPr>
        </p:nvSpPr>
        <p:spPr/>
        <p:txBody>
          <a:bodyPr>
            <a:normAutofit fontScale="32500" lnSpcReduction="20000"/>
          </a:bodyPr>
          <a:lstStyle/>
          <a:p>
            <a:endParaRPr lang="en-US" dirty="0"/>
          </a:p>
          <a:p>
            <a:r>
              <a:rPr lang="en-US" sz="6400" dirty="0"/>
              <a:t>Click on the </a:t>
            </a:r>
            <a:r>
              <a:rPr lang="en-US" sz="6400" b="1" u="sng" dirty="0"/>
              <a:t>Start/Edit Applications </a:t>
            </a:r>
            <a:r>
              <a:rPr lang="en-US" sz="6400" dirty="0"/>
              <a:t>and the Start a New Blank Application link. </a:t>
            </a:r>
          </a:p>
          <a:p>
            <a:pPr lvl="0">
              <a:lnSpc>
                <a:spcPct val="100000"/>
              </a:lnSpc>
              <a:buClr>
                <a:srgbClr val="4FB4FF"/>
              </a:buClr>
            </a:pPr>
            <a:r>
              <a:rPr lang="en-US" sz="6400" dirty="0"/>
              <a:t> </a:t>
            </a:r>
          </a:p>
          <a:p>
            <a:r>
              <a:rPr lang="en-US" sz="6400" dirty="0"/>
              <a:t>Select two year community/junior college</a:t>
            </a:r>
          </a:p>
        </p:txBody>
      </p:sp>
      <p:pic>
        <p:nvPicPr>
          <p:cNvPr id="6" name="Content Placeholder 5">
            <a:extLst>
              <a:ext uri="{FF2B5EF4-FFF2-40B4-BE49-F238E27FC236}">
                <a16:creationId xmlns:a16="http://schemas.microsoft.com/office/drawing/2014/main" id="{D61F6A4A-3FB3-4C98-89EC-3D00A4E8535F}"/>
              </a:ext>
            </a:extLst>
          </p:cNvPr>
          <p:cNvPicPr>
            <a:picLocks noGrp="1" noChangeAspect="1"/>
          </p:cNvPicPr>
          <p:nvPr>
            <p:ph type="pic" idx="1"/>
          </p:nvPr>
        </p:nvPicPr>
        <p:blipFill rotWithShape="1">
          <a:blip r:embed="rId3"/>
          <a:srcRect t="14834" b="20472"/>
          <a:stretch/>
        </p:blipFill>
        <p:spPr>
          <a:xfrm>
            <a:off x="0" y="1"/>
            <a:ext cx="12192000" cy="3713017"/>
          </a:xfrm>
          <a:prstGeom prst="rect">
            <a:avLst/>
          </a:prstGeom>
        </p:spPr>
      </p:pic>
      <p:cxnSp>
        <p:nvCxnSpPr>
          <p:cNvPr id="9" name="Straight Arrow Connector 8">
            <a:extLst>
              <a:ext uri="{FF2B5EF4-FFF2-40B4-BE49-F238E27FC236}">
                <a16:creationId xmlns:a16="http://schemas.microsoft.com/office/drawing/2014/main" id="{7857FC29-EC4D-4FED-8A71-5288D0FE9C03}"/>
              </a:ext>
            </a:extLst>
          </p:cNvPr>
          <p:cNvCxnSpPr>
            <a:cxnSpLocks/>
          </p:cNvCxnSpPr>
          <p:nvPr/>
        </p:nvCxnSpPr>
        <p:spPr>
          <a:xfrm flipH="1">
            <a:off x="5281166" y="1856509"/>
            <a:ext cx="814834" cy="612559"/>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1089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25</a:t>
            </a:fld>
            <a:endParaRPr lang="en-US" dirty="0"/>
          </a:p>
        </p:txBody>
      </p:sp>
      <p:sp>
        <p:nvSpPr>
          <p:cNvPr id="3" name="Text Placeholder 2"/>
          <p:cNvSpPr>
            <a:spLocks noGrp="1"/>
          </p:cNvSpPr>
          <p:nvPr>
            <p:ph type="body" sz="half" idx="2"/>
          </p:nvPr>
        </p:nvSpPr>
        <p:spPr>
          <a:xfrm>
            <a:off x="363416" y="2057400"/>
            <a:ext cx="3844600" cy="3811588"/>
          </a:xfrm>
        </p:spPr>
        <p:txBody>
          <a:bodyPr/>
          <a:lstStyle/>
          <a:p>
            <a:pPr marL="285750" indent="-285750">
              <a:buFont typeface="Arial" panose="020B0604020202020204" pitchFamily="34" charset="0"/>
              <a:buChar char="•"/>
            </a:pPr>
            <a:r>
              <a:rPr lang="en-US" sz="1800" dirty="0"/>
              <a:t>Select the institution to apply for the pull down menu organizes institutions alphabetically</a:t>
            </a:r>
          </a:p>
          <a:p>
            <a:pPr marL="742950" lvl="1" indent="-285750">
              <a:buFont typeface="Arial" panose="020B0604020202020204" pitchFamily="34" charset="0"/>
              <a:buChar char="•"/>
            </a:pPr>
            <a:r>
              <a:rPr lang="en-US" sz="1600" dirty="0"/>
              <a:t>San Antonio College (San Antonio)</a:t>
            </a:r>
          </a:p>
          <a:p>
            <a:pPr marL="285750" indent="-285750">
              <a:buFont typeface="Arial" panose="020B0604020202020204" pitchFamily="34" charset="0"/>
              <a:buChar char="•"/>
            </a:pPr>
            <a:r>
              <a:rPr lang="en-US" sz="1800" dirty="0"/>
              <a:t>Then select again the application type</a:t>
            </a:r>
          </a:p>
          <a:p>
            <a:pPr marL="742950" lvl="1" indent="-285750">
              <a:buFont typeface="Arial" panose="020B0604020202020204" pitchFamily="34" charset="0"/>
              <a:buChar char="•"/>
            </a:pPr>
            <a:r>
              <a:rPr lang="en-US" sz="1600" dirty="0"/>
              <a:t>Two Year</a:t>
            </a:r>
          </a:p>
        </p:txBody>
      </p:sp>
      <p:pic>
        <p:nvPicPr>
          <p:cNvPr id="6" name="Content Placeholder 5">
            <a:extLst>
              <a:ext uri="{FF2B5EF4-FFF2-40B4-BE49-F238E27FC236}">
                <a16:creationId xmlns:a16="http://schemas.microsoft.com/office/drawing/2014/main" id="{C255C5FD-C28E-42A7-9297-4421739F6400}"/>
              </a:ext>
            </a:extLst>
          </p:cNvPr>
          <p:cNvPicPr>
            <a:picLocks noGrp="1" noChangeAspect="1"/>
          </p:cNvPicPr>
          <p:nvPr>
            <p:ph idx="1"/>
          </p:nvPr>
        </p:nvPicPr>
        <p:blipFill rotWithShape="1">
          <a:blip r:embed="rId3"/>
          <a:srcRect l="24971" r="22906"/>
          <a:stretch/>
        </p:blipFill>
        <p:spPr>
          <a:xfrm>
            <a:off x="4315968" y="278226"/>
            <a:ext cx="6976871" cy="6301548"/>
          </a:xfrm>
          <a:prstGeom prst="rect">
            <a:avLst/>
          </a:prstGeom>
        </p:spPr>
      </p:pic>
      <p:cxnSp>
        <p:nvCxnSpPr>
          <p:cNvPr id="13" name="Straight Arrow Connector 12"/>
          <p:cNvCxnSpPr>
            <a:cxnSpLocks/>
          </p:cNvCxnSpPr>
          <p:nvPr/>
        </p:nvCxnSpPr>
        <p:spPr>
          <a:xfrm flipV="1">
            <a:off x="4581144" y="3429001"/>
            <a:ext cx="846293" cy="30175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4AE96C-2923-40EF-97F9-DA91A8A15FB1}"/>
              </a:ext>
            </a:extLst>
          </p:cNvPr>
          <p:cNvCxnSpPr>
            <a:cxnSpLocks/>
          </p:cNvCxnSpPr>
          <p:nvPr/>
        </p:nvCxnSpPr>
        <p:spPr>
          <a:xfrm flipH="1" flipV="1">
            <a:off x="5963182" y="4185416"/>
            <a:ext cx="1849673" cy="26771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4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26</a:t>
            </a:fld>
            <a:endParaRPr lang="en-US" dirty="0"/>
          </a:p>
        </p:txBody>
      </p:sp>
      <p:sp>
        <p:nvSpPr>
          <p:cNvPr id="3" name="Text Placeholder 2"/>
          <p:cNvSpPr>
            <a:spLocks noGrp="1"/>
          </p:cNvSpPr>
          <p:nvPr>
            <p:ph type="body" sz="half" idx="2"/>
          </p:nvPr>
        </p:nvSpPr>
        <p:spPr>
          <a:xfrm>
            <a:off x="171139" y="1523206"/>
            <a:ext cx="3398538" cy="3811588"/>
          </a:xfrm>
        </p:spPr>
        <p:txBody>
          <a:bodyPr>
            <a:normAutofit/>
          </a:bodyPr>
          <a:lstStyle/>
          <a:p>
            <a:pPr marL="285750" indent="-285750">
              <a:buFont typeface="Arial" panose="020B0604020202020204" pitchFamily="34" charset="0"/>
              <a:buChar char="•"/>
            </a:pPr>
            <a:r>
              <a:rPr lang="en-US" sz="1800" dirty="0"/>
              <a:t>Select your semester</a:t>
            </a:r>
          </a:p>
          <a:p>
            <a:pPr marL="742950" lvl="1" indent="-285750">
              <a:buFont typeface="Arial" panose="020B0604020202020204" pitchFamily="34" charset="0"/>
              <a:buChar char="•"/>
            </a:pPr>
            <a:r>
              <a:rPr lang="en-US" sz="1600" dirty="0">
                <a:highlight>
                  <a:srgbClr val="FFFF00"/>
                </a:highlight>
              </a:rPr>
              <a:t>Fall 2022</a:t>
            </a:r>
          </a:p>
          <a:p>
            <a:pPr marL="285750" indent="-285750">
              <a:buFont typeface="Arial" panose="020B0604020202020204" pitchFamily="34" charset="0"/>
              <a:buChar char="•"/>
            </a:pPr>
            <a:r>
              <a:rPr lang="en-US" sz="1800" b="1" dirty="0"/>
              <a:t>Traditional Dual Credit Students</a:t>
            </a:r>
            <a:r>
              <a:rPr lang="en-US" sz="1800" dirty="0"/>
              <a:t>: Select first choice school-Creative Communication Arts and first choice major-Dual Credit</a:t>
            </a:r>
          </a:p>
          <a:p>
            <a:pPr marL="285750" indent="-285750">
              <a:buFont typeface="Arial" panose="020B0604020202020204" pitchFamily="34" charset="0"/>
              <a:buChar char="•"/>
            </a:pPr>
            <a:r>
              <a:rPr lang="en-US" sz="1800" dirty="0"/>
              <a:t>If you belong to an </a:t>
            </a:r>
            <a:r>
              <a:rPr lang="en-US" sz="1800" b="1" dirty="0"/>
              <a:t>ECHS</a:t>
            </a:r>
            <a:r>
              <a:rPr lang="en-US" sz="1800" dirty="0"/>
              <a:t> or </a:t>
            </a:r>
            <a:r>
              <a:rPr lang="en-US" sz="1800" b="1" dirty="0"/>
              <a:t>PTECH</a:t>
            </a:r>
            <a:r>
              <a:rPr lang="en-US" sz="1800" dirty="0"/>
              <a:t> High School see table below</a:t>
            </a:r>
          </a:p>
        </p:txBody>
      </p:sp>
      <p:pic>
        <p:nvPicPr>
          <p:cNvPr id="9" name="Content Placeholder 8">
            <a:extLst>
              <a:ext uri="{FF2B5EF4-FFF2-40B4-BE49-F238E27FC236}">
                <a16:creationId xmlns:a16="http://schemas.microsoft.com/office/drawing/2014/main" id="{BEF1663F-6F06-4BEE-94C4-5678AC037CB7}"/>
              </a:ext>
            </a:extLst>
          </p:cNvPr>
          <p:cNvPicPr>
            <a:picLocks noGrp="1" noChangeAspect="1"/>
          </p:cNvPicPr>
          <p:nvPr>
            <p:ph idx="1"/>
          </p:nvPr>
        </p:nvPicPr>
        <p:blipFill>
          <a:blip r:embed="rId3"/>
          <a:stretch>
            <a:fillRect/>
          </a:stretch>
        </p:blipFill>
        <p:spPr>
          <a:xfrm>
            <a:off x="4167769" y="0"/>
            <a:ext cx="8024231" cy="4353661"/>
          </a:xfrm>
          <a:prstGeom prst="rect">
            <a:avLst/>
          </a:prstGeom>
        </p:spPr>
      </p:pic>
      <p:graphicFrame>
        <p:nvGraphicFramePr>
          <p:cNvPr id="12" name="Content Placeholder 5">
            <a:extLst>
              <a:ext uri="{FF2B5EF4-FFF2-40B4-BE49-F238E27FC236}">
                <a16:creationId xmlns:a16="http://schemas.microsoft.com/office/drawing/2014/main" id="{13D4E93D-0955-4120-BFD0-F53608FF2D51}"/>
              </a:ext>
            </a:extLst>
          </p:cNvPr>
          <p:cNvGraphicFramePr>
            <a:graphicFrameLocks/>
          </p:cNvGraphicFramePr>
          <p:nvPr>
            <p:extLst>
              <p:ext uri="{D42A27DB-BD31-4B8C-83A1-F6EECF244321}">
                <p14:modId xmlns:p14="http://schemas.microsoft.com/office/powerpoint/2010/main" val="2234177071"/>
              </p:ext>
            </p:extLst>
          </p:nvPr>
        </p:nvGraphicFramePr>
        <p:xfrm>
          <a:off x="519877" y="4415434"/>
          <a:ext cx="7781543" cy="2196380"/>
        </p:xfrm>
        <a:graphic>
          <a:graphicData uri="http://schemas.openxmlformats.org/drawingml/2006/table">
            <a:tbl>
              <a:tblPr/>
              <a:tblGrid>
                <a:gridCol w="2141075">
                  <a:extLst>
                    <a:ext uri="{9D8B030D-6E8A-4147-A177-3AD203B41FA5}">
                      <a16:colId xmlns:a16="http://schemas.microsoft.com/office/drawing/2014/main" val="1916059610"/>
                    </a:ext>
                  </a:extLst>
                </a:gridCol>
                <a:gridCol w="2753116">
                  <a:extLst>
                    <a:ext uri="{9D8B030D-6E8A-4147-A177-3AD203B41FA5}">
                      <a16:colId xmlns:a16="http://schemas.microsoft.com/office/drawing/2014/main" val="4257315118"/>
                    </a:ext>
                  </a:extLst>
                </a:gridCol>
                <a:gridCol w="2887352">
                  <a:extLst>
                    <a:ext uri="{9D8B030D-6E8A-4147-A177-3AD203B41FA5}">
                      <a16:colId xmlns:a16="http://schemas.microsoft.com/office/drawing/2014/main" val="2266832841"/>
                    </a:ext>
                  </a:extLst>
                </a:gridCol>
              </a:tblGrid>
              <a:tr h="205502">
                <a:tc>
                  <a:txBody>
                    <a:bodyPr/>
                    <a:lstStyle/>
                    <a:p>
                      <a:pPr marL="0" marR="0" fontAlgn="t">
                        <a:spcBef>
                          <a:spcPts val="0"/>
                        </a:spcBef>
                        <a:spcAft>
                          <a:spcPts val="0"/>
                        </a:spcAft>
                      </a:pPr>
                      <a:r>
                        <a:rPr lang="en-US" sz="1400" b="1" dirty="0">
                          <a:effectLst/>
                          <a:latin typeface="Calibri" panose="020F0502020204030204" pitchFamily="34" charset="0"/>
                        </a:rPr>
                        <a:t>HIGH SCHOOL</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5"/>
                    </a:solidFill>
                  </a:tcPr>
                </a:tc>
                <a:tc>
                  <a:txBody>
                    <a:bodyPr/>
                    <a:lstStyle/>
                    <a:p>
                      <a:pPr marL="0" marR="0" fontAlgn="t">
                        <a:spcBef>
                          <a:spcPts val="0"/>
                        </a:spcBef>
                        <a:spcAft>
                          <a:spcPts val="0"/>
                        </a:spcAft>
                      </a:pPr>
                      <a:r>
                        <a:rPr lang="en-US" sz="1400" b="1">
                          <a:effectLst/>
                          <a:latin typeface="Calibri" panose="020F0502020204030204" pitchFamily="34" charset="0"/>
                        </a:rPr>
                        <a:t>1st CHOICE SCHOOL</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5"/>
                    </a:solidFill>
                  </a:tcPr>
                </a:tc>
                <a:tc>
                  <a:txBody>
                    <a:bodyPr/>
                    <a:lstStyle/>
                    <a:p>
                      <a:pPr marL="0" marR="0" fontAlgn="t">
                        <a:spcBef>
                          <a:spcPts val="0"/>
                        </a:spcBef>
                        <a:spcAft>
                          <a:spcPts val="0"/>
                        </a:spcAft>
                      </a:pPr>
                      <a:r>
                        <a:rPr lang="en-US" sz="1400" b="1" dirty="0">
                          <a:effectLst/>
                          <a:latin typeface="Calibri" panose="020F0502020204030204" pitchFamily="34" charset="0"/>
                        </a:rPr>
                        <a:t>MAJOR</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5"/>
                    </a:solidFill>
                  </a:tcPr>
                </a:tc>
                <a:extLst>
                  <a:ext uri="{0D108BD9-81ED-4DB2-BD59-A6C34878D82A}">
                    <a16:rowId xmlns:a16="http://schemas.microsoft.com/office/drawing/2014/main" val="4138317694"/>
                  </a:ext>
                </a:extLst>
              </a:tr>
              <a:tr h="399582">
                <a:tc>
                  <a:txBody>
                    <a:bodyPr/>
                    <a:lstStyle/>
                    <a:p>
                      <a:pPr marL="0" marR="0" fontAlgn="t">
                        <a:spcBef>
                          <a:spcPts val="0"/>
                        </a:spcBef>
                        <a:spcAft>
                          <a:spcPts val="0"/>
                        </a:spcAft>
                      </a:pPr>
                      <a:r>
                        <a:rPr lang="en-US" sz="1400">
                          <a:effectLst/>
                          <a:latin typeface="Calibri" panose="020F0502020204030204" pitchFamily="34" charset="0"/>
                        </a:rPr>
                        <a:t>HTECH at Fox Tech</a:t>
                      </a:r>
                    </a:p>
                    <a:p>
                      <a:pPr marL="0" marR="0" fontAlgn="t">
                        <a:spcBef>
                          <a:spcPts val="0"/>
                        </a:spcBef>
                        <a:spcAft>
                          <a:spcPts val="0"/>
                        </a:spcAft>
                      </a:pPr>
                      <a:r>
                        <a:rPr lang="en-US" sz="1400">
                          <a:effectLst/>
                          <a:latin typeface="Calibri" panose="020F0502020204030204" pitchFamily="34" charset="0"/>
                        </a:rPr>
                        <a:t> </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400" dirty="0">
                          <a:effectLst/>
                          <a:latin typeface="Calibri" panose="020F0502020204030204" pitchFamily="34" charset="0"/>
                        </a:rPr>
                        <a:t>Health and Biosciences</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400" dirty="0">
                          <a:effectLst/>
                          <a:latin typeface="Calibri" panose="020F0502020204030204" pitchFamily="34" charset="0"/>
                        </a:rPr>
                        <a:t>Biology/Pre-Nursing-Pre-Major</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4260670968"/>
                  </a:ext>
                </a:extLst>
              </a:tr>
              <a:tr h="429794">
                <a:tc>
                  <a:txBody>
                    <a:bodyPr/>
                    <a:lstStyle/>
                    <a:p>
                      <a:pPr marL="0" marR="0" fontAlgn="t">
                        <a:spcBef>
                          <a:spcPts val="0"/>
                        </a:spcBef>
                        <a:spcAft>
                          <a:spcPts val="0"/>
                        </a:spcAft>
                      </a:pPr>
                      <a:r>
                        <a:rPr lang="en-US" sz="1400" dirty="0">
                          <a:effectLst/>
                          <a:latin typeface="Calibri" panose="020F0502020204030204" pitchFamily="34" charset="0"/>
                        </a:rPr>
                        <a:t>Edison PTECH School of Business</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400" dirty="0">
                          <a:effectLst/>
                          <a:latin typeface="Calibri" panose="020F0502020204030204" pitchFamily="34" charset="0"/>
                        </a:rPr>
                        <a:t>Business and Entrepreneurship</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400">
                          <a:effectLst/>
                          <a:latin typeface="Calibri" panose="020F0502020204030204" pitchFamily="34" charset="0"/>
                        </a:rPr>
                        <a:t>Accounting Technology, AAS</a:t>
                      </a:r>
                    </a:p>
                    <a:p>
                      <a:pPr marL="0" marR="0" fontAlgn="t">
                        <a:spcBef>
                          <a:spcPts val="0"/>
                        </a:spcBef>
                        <a:spcAft>
                          <a:spcPts val="0"/>
                        </a:spcAft>
                      </a:pPr>
                      <a:r>
                        <a:rPr lang="en-US" sz="1400">
                          <a:effectLst/>
                          <a:latin typeface="Calibri" panose="020F0502020204030204" pitchFamily="34" charset="0"/>
                        </a:rPr>
                        <a:t>Business Administration -PreMajor</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4128094397"/>
                  </a:ext>
                </a:extLst>
              </a:tr>
              <a:tr h="593663">
                <a:tc>
                  <a:txBody>
                    <a:bodyPr/>
                    <a:lstStyle/>
                    <a:p>
                      <a:pPr marL="0" marR="0" fontAlgn="t">
                        <a:spcBef>
                          <a:spcPts val="0"/>
                        </a:spcBef>
                        <a:spcAft>
                          <a:spcPts val="0"/>
                        </a:spcAft>
                      </a:pPr>
                      <a:r>
                        <a:rPr lang="en-US" sz="1400" dirty="0">
                          <a:effectLst/>
                          <a:latin typeface="Calibri" panose="020F0502020204030204" pitchFamily="34" charset="0"/>
                        </a:rPr>
                        <a:t>Travis ECHS &amp; </a:t>
                      </a:r>
                    </a:p>
                    <a:p>
                      <a:pPr marL="0" marR="0" fontAlgn="t">
                        <a:spcBef>
                          <a:spcPts val="0"/>
                        </a:spcBef>
                        <a:spcAft>
                          <a:spcPts val="0"/>
                        </a:spcAft>
                      </a:pPr>
                      <a:r>
                        <a:rPr lang="en-US" sz="1400" dirty="0">
                          <a:effectLst/>
                          <a:latin typeface="Calibri" panose="020F0502020204030204" pitchFamily="34" charset="0"/>
                        </a:rPr>
                        <a:t>Brooks Collegiate Academy ECHS</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400" dirty="0">
                          <a:effectLst/>
                          <a:latin typeface="Calibri" panose="020F0502020204030204" pitchFamily="34" charset="0"/>
                        </a:rPr>
                        <a:t>Creative and Communication Arts</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400" dirty="0">
                          <a:effectLst/>
                          <a:latin typeface="Calibri" panose="020F0502020204030204" pitchFamily="34" charset="0"/>
                        </a:rPr>
                        <a:t>Liberal Arts-Pre-Major</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3472764992"/>
                  </a:ext>
                </a:extLst>
              </a:tr>
              <a:tr h="399582">
                <a:tc>
                  <a:txBody>
                    <a:bodyPr/>
                    <a:lstStyle/>
                    <a:p>
                      <a:pPr marL="0" marR="0" fontAlgn="t">
                        <a:spcBef>
                          <a:spcPts val="0"/>
                        </a:spcBef>
                        <a:spcAft>
                          <a:spcPts val="0"/>
                        </a:spcAft>
                      </a:pPr>
                      <a:r>
                        <a:rPr lang="en-US" sz="1400" dirty="0">
                          <a:effectLst/>
                          <a:latin typeface="Calibri" panose="020F0502020204030204" pitchFamily="34" charset="0"/>
                        </a:rPr>
                        <a:t>Southwest Legacy &amp; Southwest HS</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400">
                          <a:effectLst/>
                          <a:latin typeface="Calibri" panose="020F0502020204030204" pitchFamily="34" charset="0"/>
                        </a:rPr>
                        <a:t>Science and Technology</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400" dirty="0">
                          <a:effectLst/>
                          <a:latin typeface="Calibri" panose="020F0502020204030204" pitchFamily="34" charset="0"/>
                        </a:rPr>
                        <a:t>Information Assurance and Cybersecurity, AAS</a:t>
                      </a:r>
                    </a:p>
                  </a:txBody>
                  <a:tcPr marL="6278" marR="6278" marT="6278" marB="627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631722727"/>
                  </a:ext>
                </a:extLst>
              </a:tr>
            </a:tbl>
          </a:graphicData>
        </a:graphic>
      </p:graphicFrame>
      <p:cxnSp>
        <p:nvCxnSpPr>
          <p:cNvPr id="14" name="Straight Arrow Connector 13">
            <a:extLst>
              <a:ext uri="{FF2B5EF4-FFF2-40B4-BE49-F238E27FC236}">
                <a16:creationId xmlns:a16="http://schemas.microsoft.com/office/drawing/2014/main" id="{F64AE96C-2923-40EF-97F9-DA91A8A15FB1}"/>
              </a:ext>
            </a:extLst>
          </p:cNvPr>
          <p:cNvCxnSpPr>
            <a:cxnSpLocks/>
          </p:cNvCxnSpPr>
          <p:nvPr/>
        </p:nvCxnSpPr>
        <p:spPr>
          <a:xfrm flipH="1" flipV="1">
            <a:off x="6942121" y="2450788"/>
            <a:ext cx="1849673" cy="26771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5017735" y="674703"/>
            <a:ext cx="761628" cy="44040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71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sp>
        <p:nvSpPr>
          <p:cNvPr id="2" name="Text Placeholder 1">
            <a:extLst>
              <a:ext uri="{FF2B5EF4-FFF2-40B4-BE49-F238E27FC236}">
                <a16:creationId xmlns:a16="http://schemas.microsoft.com/office/drawing/2014/main" id="{1468E4EB-E313-47EF-A506-3D7047A829F3}"/>
              </a:ext>
            </a:extLst>
          </p:cNvPr>
          <p:cNvSpPr>
            <a:spLocks noGrp="1"/>
          </p:cNvSpPr>
          <p:nvPr>
            <p:ph type="body" idx="1"/>
          </p:nvPr>
        </p:nvSpPr>
        <p:spPr/>
        <p:txBody>
          <a:bodyPr/>
          <a:lstStyle/>
          <a:p>
            <a:pPr marL="285750" indent="-285750">
              <a:buFont typeface="Arial" panose="020B0604020202020204" pitchFamily="34" charset="0"/>
              <a:buChar char="•"/>
            </a:pPr>
            <a:r>
              <a:rPr lang="en-US" dirty="0"/>
              <a:t>You will now see below in your login page the pending items needed to complete the application</a:t>
            </a:r>
          </a:p>
          <a:p>
            <a:pPr marL="971550" lvl="1" indent="-285750"/>
            <a:r>
              <a:rPr lang="en-US" dirty="0"/>
              <a:t>Two year questions</a:t>
            </a:r>
          </a:p>
          <a:p>
            <a:pPr marL="971550" lvl="1" indent="-285750"/>
            <a:r>
              <a:rPr lang="en-US" dirty="0"/>
              <a:t>Questions specific to SAC</a:t>
            </a:r>
          </a:p>
          <a:p>
            <a:pPr marL="285750" indent="-285750">
              <a:buFont typeface="Arial" panose="020B0604020202020204" pitchFamily="34" charset="0"/>
              <a:buChar char="•"/>
            </a:pPr>
            <a:r>
              <a:rPr lang="en-US" dirty="0"/>
              <a:t>Click the first one </a:t>
            </a:r>
            <a:r>
              <a:rPr lang="en-US" dirty="0">
                <a:solidFill>
                  <a:schemeClr val="accent3"/>
                </a:solidFill>
              </a:rPr>
              <a:t>Two Year questions</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27</a:t>
            </a:fld>
            <a:endParaRPr lang="en-US" dirty="0"/>
          </a:p>
        </p:txBody>
      </p:sp>
      <p:sp>
        <p:nvSpPr>
          <p:cNvPr id="3" name="Text Placeholder 2"/>
          <p:cNvSpPr>
            <a:spLocks noGrp="1"/>
          </p:cNvSpPr>
          <p:nvPr>
            <p:ph sz="quarter" idx="14"/>
          </p:nvPr>
        </p:nvSpPr>
        <p:spPr/>
        <p:txBody>
          <a:bodyPr/>
          <a:lstStyle/>
          <a:p>
            <a:pPr marL="0" indent="0">
              <a:buNone/>
            </a:pPr>
            <a:endParaRPr lang="en-US" dirty="0"/>
          </a:p>
        </p:txBody>
      </p:sp>
      <p:pic>
        <p:nvPicPr>
          <p:cNvPr id="15" name="Picture Placeholder 14">
            <a:extLst>
              <a:ext uri="{FF2B5EF4-FFF2-40B4-BE49-F238E27FC236}">
                <a16:creationId xmlns:a16="http://schemas.microsoft.com/office/drawing/2014/main" id="{937F6E09-CC82-4D5F-8953-59814CF8BA3F}"/>
              </a:ext>
            </a:extLst>
          </p:cNvPr>
          <p:cNvPicPr>
            <a:picLocks noGrp="1" noChangeAspect="1"/>
          </p:cNvPicPr>
          <p:nvPr>
            <p:ph type="pic" sz="quarter" idx="13"/>
          </p:nvPr>
        </p:nvPicPr>
        <p:blipFill>
          <a:blip r:embed="rId3"/>
          <a:srcRect t="968" b="968"/>
          <a:stretch>
            <a:fillRect/>
          </a:stretch>
        </p:blipFill>
        <p:spPr>
          <a:prstGeom prst="rect">
            <a:avLst/>
          </a:prstGeom>
        </p:spPr>
      </p:pic>
      <p:sp>
        <p:nvSpPr>
          <p:cNvPr id="16" name="Arrow: Right 15">
            <a:extLst>
              <a:ext uri="{FF2B5EF4-FFF2-40B4-BE49-F238E27FC236}">
                <a16:creationId xmlns:a16="http://schemas.microsoft.com/office/drawing/2014/main" id="{1065DC48-7956-48EA-98C7-8D3FE859A31E}"/>
              </a:ext>
            </a:extLst>
          </p:cNvPr>
          <p:cNvSpPr/>
          <p:nvPr/>
        </p:nvSpPr>
        <p:spPr>
          <a:xfrm>
            <a:off x="6471821" y="4361896"/>
            <a:ext cx="967665" cy="4335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36B1B32-62E5-47B1-8D16-E39E881C20B7}"/>
              </a:ext>
            </a:extLst>
          </p:cNvPr>
          <p:cNvSpPr/>
          <p:nvPr/>
        </p:nvSpPr>
        <p:spPr>
          <a:xfrm>
            <a:off x="6542843" y="4875322"/>
            <a:ext cx="896643" cy="3181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91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sp>
        <p:nvSpPr>
          <p:cNvPr id="11" name="Text Placeholder 10">
            <a:extLst>
              <a:ext uri="{FF2B5EF4-FFF2-40B4-BE49-F238E27FC236}">
                <a16:creationId xmlns:a16="http://schemas.microsoft.com/office/drawing/2014/main" id="{32BCDAED-1F85-4345-96EF-549C15A6C8F5}"/>
              </a:ext>
            </a:extLst>
          </p:cNvPr>
          <p:cNvSpPr>
            <a:spLocks noGrp="1"/>
          </p:cNvSpPr>
          <p:nvPr>
            <p:ph type="body" idx="1"/>
          </p:nvPr>
        </p:nvSpPr>
        <p:spPr/>
        <p:txBody>
          <a:bodyPr/>
          <a:lstStyle/>
          <a:p>
            <a:pPr marL="285750" indent="-285750" algn="l">
              <a:buFont typeface="Arial" panose="020B0604020202020204" pitchFamily="34" charset="0"/>
              <a:buChar char="•"/>
            </a:pPr>
            <a:r>
              <a:rPr lang="en-US" dirty="0"/>
              <a:t>Foster care- yes or no</a:t>
            </a:r>
          </a:p>
          <a:p>
            <a:pPr marL="285750" indent="-285750" algn="l">
              <a:buFont typeface="Arial" panose="020B0604020202020204" pitchFamily="34" charset="0"/>
              <a:buChar char="•"/>
            </a:pPr>
            <a:r>
              <a:rPr lang="en-US" dirty="0"/>
              <a:t>Homeschooled- yes or no</a:t>
            </a:r>
          </a:p>
          <a:p>
            <a:pPr marL="285750" indent="-285750" algn="l">
              <a:buFont typeface="Arial" panose="020B0604020202020204" pitchFamily="34" charset="0"/>
              <a:buChar char="•"/>
            </a:pPr>
            <a:r>
              <a:rPr lang="en-US" dirty="0"/>
              <a:t>Tech Prep course- no</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28</a:t>
            </a:fld>
            <a:endParaRPr lang="en-US" dirty="0"/>
          </a:p>
        </p:txBody>
      </p:sp>
      <p:pic>
        <p:nvPicPr>
          <p:cNvPr id="16" name="Picture Placeholder 15">
            <a:extLst>
              <a:ext uri="{FF2B5EF4-FFF2-40B4-BE49-F238E27FC236}">
                <a16:creationId xmlns:a16="http://schemas.microsoft.com/office/drawing/2014/main" id="{B1C61F98-B09B-403A-A105-3F111CEC18EA}"/>
              </a:ext>
            </a:extLst>
          </p:cNvPr>
          <p:cNvPicPr>
            <a:picLocks noGrp="1" noChangeAspect="1"/>
          </p:cNvPicPr>
          <p:nvPr>
            <p:ph type="pic" sz="quarter" idx="13"/>
          </p:nvPr>
        </p:nvPicPr>
        <p:blipFill rotWithShape="1">
          <a:blip r:embed="rId3"/>
          <a:srcRect l="52" t="36264" r="-52" b="4584"/>
          <a:stretch/>
        </p:blipFill>
        <p:spPr>
          <a:xfrm>
            <a:off x="0" y="107222"/>
            <a:ext cx="12192000" cy="3713018"/>
          </a:xfrm>
          <a:prstGeom prst="rect">
            <a:avLst/>
          </a:prstGeom>
        </p:spPr>
      </p:pic>
      <p:sp>
        <p:nvSpPr>
          <p:cNvPr id="18" name="Content Placeholder 17">
            <a:extLst>
              <a:ext uri="{FF2B5EF4-FFF2-40B4-BE49-F238E27FC236}">
                <a16:creationId xmlns:a16="http://schemas.microsoft.com/office/drawing/2014/main" id="{87A13426-782E-4476-BFDE-2CE42A500E42}"/>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636407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sp>
        <p:nvSpPr>
          <p:cNvPr id="11" name="Text Placeholder 10">
            <a:extLst>
              <a:ext uri="{FF2B5EF4-FFF2-40B4-BE49-F238E27FC236}">
                <a16:creationId xmlns:a16="http://schemas.microsoft.com/office/drawing/2014/main" id="{32BCDAED-1F85-4345-96EF-549C15A6C8F5}"/>
              </a:ext>
            </a:extLst>
          </p:cNvPr>
          <p:cNvSpPr>
            <a:spLocks noGrp="1"/>
          </p:cNvSpPr>
          <p:nvPr>
            <p:ph type="body" idx="1"/>
          </p:nvPr>
        </p:nvSpPr>
        <p:spPr/>
        <p:txBody>
          <a:bodyPr/>
          <a:lstStyle/>
          <a:p>
            <a:pPr marL="285750" indent="-285750" algn="l">
              <a:buFont typeface="Arial" panose="020B0604020202020204" pitchFamily="34" charset="0"/>
              <a:buChar char="•"/>
            </a:pPr>
            <a:r>
              <a:rPr lang="en-US" dirty="0"/>
              <a:t>Select </a:t>
            </a:r>
            <a:r>
              <a:rPr lang="en-US" b="1" dirty="0">
                <a:solidFill>
                  <a:srgbClr val="FF0000"/>
                </a:solidFill>
              </a:rPr>
              <a:t>Dual Credit </a:t>
            </a:r>
            <a:r>
              <a:rPr lang="en-US" dirty="0"/>
              <a:t>for basis of admissions</a:t>
            </a:r>
          </a:p>
          <a:p>
            <a:pPr marL="285750" indent="-285750" algn="l">
              <a:buFont typeface="Arial" panose="020B0604020202020204" pitchFamily="34" charset="0"/>
              <a:buChar char="•"/>
            </a:pPr>
            <a:r>
              <a:rPr lang="en-US" dirty="0"/>
              <a:t>Select </a:t>
            </a:r>
            <a:r>
              <a:rPr lang="en-US" b="1" dirty="0">
                <a:solidFill>
                  <a:srgbClr val="FF0000"/>
                </a:solidFill>
              </a:rPr>
              <a:t>Earn credit for transfer</a:t>
            </a:r>
            <a:r>
              <a:rPr lang="en-US" dirty="0"/>
              <a:t>; if you are part of ECHS or PTECH High School Select </a:t>
            </a:r>
            <a:r>
              <a:rPr lang="en-US" b="1" dirty="0">
                <a:solidFill>
                  <a:srgbClr val="FF0000"/>
                </a:solidFill>
              </a:rPr>
              <a:t>Earn Associate Degree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29</a:t>
            </a:fld>
            <a:endParaRPr lang="en-US" dirty="0"/>
          </a:p>
        </p:txBody>
      </p:sp>
      <p:sp>
        <p:nvSpPr>
          <p:cNvPr id="18" name="Content Placeholder 17">
            <a:extLst>
              <a:ext uri="{FF2B5EF4-FFF2-40B4-BE49-F238E27FC236}">
                <a16:creationId xmlns:a16="http://schemas.microsoft.com/office/drawing/2014/main" id="{87A13426-782E-4476-BFDE-2CE42A500E42}"/>
              </a:ext>
            </a:extLst>
          </p:cNvPr>
          <p:cNvSpPr>
            <a:spLocks noGrp="1"/>
          </p:cNvSpPr>
          <p:nvPr>
            <p:ph sz="quarter" idx="14"/>
          </p:nvPr>
        </p:nvSpPr>
        <p:spPr/>
        <p:txBody>
          <a:bodyPr/>
          <a:lstStyle/>
          <a:p>
            <a:endParaRPr lang="en-US"/>
          </a:p>
        </p:txBody>
      </p:sp>
      <p:pic>
        <p:nvPicPr>
          <p:cNvPr id="12" name="Picture Placeholder 11">
            <a:extLst>
              <a:ext uri="{FF2B5EF4-FFF2-40B4-BE49-F238E27FC236}">
                <a16:creationId xmlns:a16="http://schemas.microsoft.com/office/drawing/2014/main" id="{28C337A9-DAD5-4E41-9E9E-7E0BA689EFC3}"/>
              </a:ext>
            </a:extLst>
          </p:cNvPr>
          <p:cNvPicPr>
            <a:picLocks noGrp="1"/>
          </p:cNvPicPr>
          <p:nvPr>
            <p:ph type="pic" sz="quarter" idx="13"/>
          </p:nvPr>
        </p:nvPicPr>
        <p:blipFill rotWithShape="1">
          <a:blip r:embed="rId3"/>
          <a:srcRect l="3005" t="1091" r="40547" b="1544"/>
          <a:stretch/>
        </p:blipFill>
        <p:spPr>
          <a:xfrm>
            <a:off x="0" y="0"/>
            <a:ext cx="12192000" cy="3615194"/>
          </a:xfrm>
          <a:prstGeom prst="rect">
            <a:avLst/>
          </a:prstGeom>
        </p:spPr>
      </p:pic>
    </p:spTree>
    <p:extLst>
      <p:ext uri="{BB962C8B-B14F-4D97-AF65-F5344CB8AC3E}">
        <p14:creationId xmlns:p14="http://schemas.microsoft.com/office/powerpoint/2010/main" val="125663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46163"/>
            <a:ext cx="3226777" cy="634591"/>
          </a:xfrm>
        </p:spPr>
        <p:txBody>
          <a:bodyPr/>
          <a:lstStyle/>
          <a:p>
            <a:r>
              <a:rPr lang="en-US" dirty="0"/>
              <a:t>Apply Texas</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7377344" y="1766433"/>
            <a:ext cx="4579525" cy="4829676"/>
          </a:xfrm>
          <a:ln>
            <a:solidFill>
              <a:schemeClr val="accent1"/>
            </a:solidFill>
          </a:ln>
        </p:spPr>
        <p:txBody>
          <a:bodyPr/>
          <a:lstStyle/>
          <a:p>
            <a:r>
              <a:rPr lang="en-US" dirty="0"/>
              <a:t>Create a username use your email if possible</a:t>
            </a:r>
          </a:p>
          <a:p>
            <a:r>
              <a:rPr lang="en-US" dirty="0"/>
              <a:t>Enter preferred email address</a:t>
            </a:r>
          </a:p>
          <a:p>
            <a:pPr marL="742950" lvl="1" indent="-285750"/>
            <a:r>
              <a:rPr lang="en-US" dirty="0"/>
              <a:t>We recommend that you use a personal email address on your Apply Texas account as some school districts have security settings that will not allow students to receive emails from senders outside the district.</a:t>
            </a:r>
          </a:p>
          <a:p>
            <a:pPr marL="742950" lvl="1" indent="-285750"/>
            <a:r>
              <a:rPr lang="en-US" dirty="0"/>
              <a:t>The email address you enter on your profile will become your Apply Texas account username. It will also be used by Apply Texas and colleges and universities to communicate with you.</a:t>
            </a:r>
          </a:p>
          <a:p>
            <a:r>
              <a:rPr lang="en-US" dirty="0"/>
              <a:t>Create a password</a:t>
            </a:r>
          </a:p>
          <a:p>
            <a:pPr lvl="1"/>
            <a:r>
              <a:rPr lang="en-US" dirty="0"/>
              <a:t>Needs one upper case, a special character, and at least 12 characters long</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3</a:t>
            </a:fld>
            <a:endParaRPr lang="en-US" dirty="0"/>
          </a:p>
        </p:txBody>
      </p:sp>
      <p:cxnSp>
        <p:nvCxnSpPr>
          <p:cNvPr id="11" name="Straight Arrow Connector 10"/>
          <p:cNvCxnSpPr/>
          <p:nvPr/>
        </p:nvCxnSpPr>
        <p:spPr>
          <a:xfrm flipH="1">
            <a:off x="2846887" y="4354285"/>
            <a:ext cx="775878" cy="77506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a16="http://schemas.microsoft.com/office/drawing/2014/main" id="{E7F59C3F-A577-45AB-92BA-CA2DB476A535}"/>
              </a:ext>
            </a:extLst>
          </p:cNvPr>
          <p:cNvPicPr>
            <a:picLocks noGrp="1" noChangeAspect="1"/>
          </p:cNvPicPr>
          <p:nvPr>
            <p:ph type="pic" sz="quarter" idx="15"/>
          </p:nvPr>
        </p:nvPicPr>
        <p:blipFill>
          <a:blip r:embed="rId3"/>
          <a:stretch>
            <a:fillRect/>
          </a:stretch>
        </p:blipFill>
        <p:spPr>
          <a:xfrm>
            <a:off x="468313" y="47206"/>
            <a:ext cx="5191125" cy="6353175"/>
          </a:xfrm>
          <a:prstGeom prst="rect">
            <a:avLst/>
          </a:prstGeom>
        </p:spPr>
      </p:pic>
    </p:spTree>
    <p:extLst>
      <p:ext uri="{BB962C8B-B14F-4D97-AF65-F5344CB8AC3E}">
        <p14:creationId xmlns:p14="http://schemas.microsoft.com/office/powerpoint/2010/main" val="3280259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30</a:t>
            </a:fld>
            <a:endParaRPr lang="en-US" dirty="0"/>
          </a:p>
        </p:txBody>
      </p:sp>
      <p:sp>
        <p:nvSpPr>
          <p:cNvPr id="3" name="Text Placeholder 2"/>
          <p:cNvSpPr>
            <a:spLocks noGrp="1"/>
          </p:cNvSpPr>
          <p:nvPr>
            <p:ph idx="1"/>
          </p:nvPr>
        </p:nvSpPr>
        <p:spPr/>
        <p:txBody>
          <a:bodyPr/>
          <a:lstStyle/>
          <a:p>
            <a:r>
              <a:rPr lang="en-US" dirty="0"/>
              <a:t>Click the forward arrow for the next two sections</a:t>
            </a:r>
          </a:p>
          <a:p>
            <a:pPr lvl="1"/>
            <a:r>
              <a:rPr lang="en-US" dirty="0"/>
              <a:t>Extracurricular</a:t>
            </a:r>
          </a:p>
          <a:p>
            <a:pPr lvl="1"/>
            <a:r>
              <a:rPr lang="en-US" dirty="0"/>
              <a:t>Community/Volunteer Service</a:t>
            </a:r>
          </a:p>
          <a:p>
            <a:r>
              <a:rPr lang="en-US" dirty="0"/>
              <a:t>Last page in this section is also blank for Talents/ Awards click done to complete this section of application</a:t>
            </a:r>
          </a:p>
        </p:txBody>
      </p:sp>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pic>
        <p:nvPicPr>
          <p:cNvPr id="10" name="Picture 9">
            <a:extLst>
              <a:ext uri="{FF2B5EF4-FFF2-40B4-BE49-F238E27FC236}">
                <a16:creationId xmlns:a16="http://schemas.microsoft.com/office/drawing/2014/main" id="{CFB97684-2EAD-445E-8323-ABF376CBFA29}"/>
              </a:ext>
            </a:extLst>
          </p:cNvPr>
          <p:cNvPicPr/>
          <p:nvPr/>
        </p:nvPicPr>
        <p:blipFill>
          <a:blip r:embed="rId3"/>
          <a:stretch>
            <a:fillRect/>
          </a:stretch>
        </p:blipFill>
        <p:spPr>
          <a:xfrm>
            <a:off x="363416" y="3124940"/>
            <a:ext cx="9748249" cy="3052023"/>
          </a:xfrm>
          <a:prstGeom prst="rect">
            <a:avLst/>
          </a:prstGeom>
        </p:spPr>
      </p:pic>
      <p:sp>
        <p:nvSpPr>
          <p:cNvPr id="11" name="Oval 10">
            <a:extLst>
              <a:ext uri="{FF2B5EF4-FFF2-40B4-BE49-F238E27FC236}">
                <a16:creationId xmlns:a16="http://schemas.microsoft.com/office/drawing/2014/main" id="{786BD3DA-1B0B-4D80-B11C-40DABDD836AB}"/>
              </a:ext>
            </a:extLst>
          </p:cNvPr>
          <p:cNvSpPr/>
          <p:nvPr/>
        </p:nvSpPr>
        <p:spPr>
          <a:xfrm>
            <a:off x="6249880" y="5615105"/>
            <a:ext cx="1420427" cy="544104"/>
          </a:xfrm>
          <a:prstGeom prst="ellipse">
            <a:avLst/>
          </a:prstGeom>
          <a:noFill/>
          <a:ln w="571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2848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31</a:t>
            </a:fld>
            <a:endParaRPr lang="en-US" dirty="0"/>
          </a:p>
        </p:txBody>
      </p:sp>
      <p:sp>
        <p:nvSpPr>
          <p:cNvPr id="3" name="Text Placeholder 2"/>
          <p:cNvSpPr>
            <a:spLocks noGrp="1"/>
          </p:cNvSpPr>
          <p:nvPr>
            <p:ph type="body" sz="half" idx="2"/>
          </p:nvPr>
        </p:nvSpPr>
        <p:spPr/>
        <p:txBody>
          <a:bodyPr/>
          <a:lstStyle/>
          <a:p>
            <a:pPr marL="285750" indent="-285750">
              <a:buFont typeface="Arial" panose="020B0604020202020204" pitchFamily="34" charset="0"/>
              <a:buChar char="•"/>
            </a:pPr>
            <a:r>
              <a:rPr lang="en-US" sz="1800" dirty="0"/>
              <a:t>Select the second item listed: </a:t>
            </a:r>
            <a:r>
              <a:rPr lang="en-US" sz="1800" b="1" dirty="0"/>
              <a:t>Questions specific to San Antonio College</a:t>
            </a:r>
          </a:p>
          <a:p>
            <a:pPr marL="285750" indent="-285750">
              <a:buFont typeface="Arial" panose="020B0604020202020204" pitchFamily="34" charset="0"/>
              <a:buChar char="•"/>
            </a:pPr>
            <a:r>
              <a:rPr lang="en-US" sz="1800" dirty="0"/>
              <a:t>Select </a:t>
            </a:r>
            <a:r>
              <a:rPr lang="en-US" sz="1800" dirty="0">
                <a:solidFill>
                  <a:srgbClr val="FF0000"/>
                </a:solidFill>
              </a:rPr>
              <a:t>no</a:t>
            </a:r>
            <a:r>
              <a:rPr lang="en-US" sz="1800" dirty="0"/>
              <a:t> for online courses only</a:t>
            </a:r>
            <a:endParaRPr lang="en-US" sz="1600" dirty="0"/>
          </a:p>
          <a:p>
            <a:pPr marL="285750" indent="-285750">
              <a:buFont typeface="Arial" panose="020B0604020202020204" pitchFamily="34" charset="0"/>
              <a:buChar char="•"/>
            </a:pPr>
            <a:r>
              <a:rPr lang="en-US" sz="1800" dirty="0"/>
              <a:t>Select </a:t>
            </a:r>
            <a:r>
              <a:rPr lang="en-US" sz="1800" dirty="0">
                <a:solidFill>
                  <a:schemeClr val="accent3"/>
                </a:solidFill>
              </a:rPr>
              <a:t>no</a:t>
            </a:r>
            <a:r>
              <a:rPr lang="en-US" sz="1800" dirty="0"/>
              <a:t> for Early College High School</a:t>
            </a:r>
          </a:p>
          <a:p>
            <a:pPr marL="285750" indent="-285750">
              <a:buFont typeface="Arial" panose="020B0604020202020204" pitchFamily="34" charset="0"/>
              <a:buChar char="•"/>
            </a:pPr>
            <a:r>
              <a:rPr lang="en-US" sz="1800" dirty="0"/>
              <a:t>Answer if you are a HS Senior- yes or no</a:t>
            </a:r>
          </a:p>
        </p:txBody>
      </p:sp>
      <p:cxnSp>
        <p:nvCxnSpPr>
          <p:cNvPr id="13" name="Straight Arrow Connector 12"/>
          <p:cNvCxnSpPr>
            <a:cxnSpLocks/>
          </p:cNvCxnSpPr>
          <p:nvPr/>
        </p:nvCxnSpPr>
        <p:spPr>
          <a:xfrm flipV="1">
            <a:off x="4581144" y="3429001"/>
            <a:ext cx="846293" cy="30175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4AE96C-2923-40EF-97F9-DA91A8A15FB1}"/>
              </a:ext>
            </a:extLst>
          </p:cNvPr>
          <p:cNvCxnSpPr>
            <a:cxnSpLocks/>
          </p:cNvCxnSpPr>
          <p:nvPr/>
        </p:nvCxnSpPr>
        <p:spPr>
          <a:xfrm flipH="1" flipV="1">
            <a:off x="5963182" y="4185416"/>
            <a:ext cx="1849673" cy="26771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C8071728-F742-4903-98B8-84296F9A70A9}"/>
              </a:ext>
            </a:extLst>
          </p:cNvPr>
          <p:cNvPicPr>
            <a:picLocks noGrp="1"/>
          </p:cNvPicPr>
          <p:nvPr>
            <p:ph idx="1"/>
          </p:nvPr>
        </p:nvPicPr>
        <p:blipFill rotWithShape="1">
          <a:blip r:embed="rId3"/>
          <a:srcRect t="20731" r="19560"/>
          <a:stretch/>
        </p:blipFill>
        <p:spPr>
          <a:xfrm>
            <a:off x="3660749" y="1649125"/>
            <a:ext cx="8304212" cy="4003545"/>
          </a:xfrm>
          <a:prstGeom prst="rect">
            <a:avLst/>
          </a:prstGeom>
        </p:spPr>
      </p:pic>
      <p:pic>
        <p:nvPicPr>
          <p:cNvPr id="9" name="Picture 8">
            <a:extLst>
              <a:ext uri="{FF2B5EF4-FFF2-40B4-BE49-F238E27FC236}">
                <a16:creationId xmlns:a16="http://schemas.microsoft.com/office/drawing/2014/main" id="{FB656884-E9D9-4420-A6BD-82DFB73F981B}"/>
              </a:ext>
            </a:extLst>
          </p:cNvPr>
          <p:cNvPicPr>
            <a:picLocks noChangeAspect="1"/>
          </p:cNvPicPr>
          <p:nvPr/>
        </p:nvPicPr>
        <p:blipFill rotWithShape="1">
          <a:blip r:embed="rId4"/>
          <a:srcRect l="14585" t="61030" r="10063" b="12233"/>
          <a:stretch/>
        </p:blipFill>
        <p:spPr>
          <a:xfrm>
            <a:off x="5738281" y="246186"/>
            <a:ext cx="5181411" cy="1833644"/>
          </a:xfrm>
          <a:prstGeom prst="rect">
            <a:avLst/>
          </a:prstGeom>
        </p:spPr>
      </p:pic>
      <p:sp>
        <p:nvSpPr>
          <p:cNvPr id="15" name="Arrow: Right 14">
            <a:extLst>
              <a:ext uri="{FF2B5EF4-FFF2-40B4-BE49-F238E27FC236}">
                <a16:creationId xmlns:a16="http://schemas.microsoft.com/office/drawing/2014/main" id="{4F9E4406-071B-46A7-8A4D-F73374E234DF}"/>
              </a:ext>
            </a:extLst>
          </p:cNvPr>
          <p:cNvSpPr/>
          <p:nvPr/>
        </p:nvSpPr>
        <p:spPr>
          <a:xfrm>
            <a:off x="5647209" y="822427"/>
            <a:ext cx="1225117" cy="43352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54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32</a:t>
            </a:fld>
            <a:endParaRPr lang="en-US" dirty="0"/>
          </a:p>
        </p:txBody>
      </p:sp>
      <p:sp>
        <p:nvSpPr>
          <p:cNvPr id="3" name="Text Placeholder 2"/>
          <p:cNvSpPr>
            <a:spLocks noGrp="1"/>
          </p:cNvSpPr>
          <p:nvPr>
            <p:ph type="body" sz="half" idx="2"/>
          </p:nvPr>
        </p:nvSpPr>
        <p:spPr/>
        <p:txBody>
          <a:bodyPr/>
          <a:lstStyle/>
          <a:p>
            <a:pPr marL="285750" indent="-285750">
              <a:buFont typeface="Arial" panose="020B0604020202020204" pitchFamily="34" charset="0"/>
              <a:buChar char="•"/>
            </a:pPr>
            <a:r>
              <a:rPr lang="en-US" sz="1800" dirty="0"/>
              <a:t>Select </a:t>
            </a:r>
            <a:r>
              <a:rPr lang="en-US" sz="1800" dirty="0">
                <a:solidFill>
                  <a:srgbClr val="FF0000"/>
                </a:solidFill>
              </a:rPr>
              <a:t>No </a:t>
            </a:r>
            <a:r>
              <a:rPr lang="en-US" sz="1800" dirty="0"/>
              <a:t>for the following two questions</a:t>
            </a:r>
          </a:p>
        </p:txBody>
      </p:sp>
      <p:pic>
        <p:nvPicPr>
          <p:cNvPr id="10" name="Content Placeholder 9">
            <a:extLst>
              <a:ext uri="{FF2B5EF4-FFF2-40B4-BE49-F238E27FC236}">
                <a16:creationId xmlns:a16="http://schemas.microsoft.com/office/drawing/2014/main" id="{CB82793E-0797-410F-A884-ECEBCD675225}"/>
              </a:ext>
            </a:extLst>
          </p:cNvPr>
          <p:cNvPicPr>
            <a:picLocks noGrp="1" noChangeAspect="1"/>
          </p:cNvPicPr>
          <p:nvPr>
            <p:ph type="pic" idx="1"/>
          </p:nvPr>
        </p:nvPicPr>
        <p:blipFill rotWithShape="1">
          <a:blip r:embed="rId3"/>
          <a:srcRect l="-3548" t="2430" r="-3105" b="37018"/>
          <a:stretch/>
        </p:blipFill>
        <p:spPr>
          <a:xfrm>
            <a:off x="85170" y="0"/>
            <a:ext cx="12008960" cy="3713017"/>
          </a:xfrm>
          <a:prstGeom prst="rect">
            <a:avLst/>
          </a:prstGeom>
        </p:spPr>
      </p:pic>
    </p:spTree>
    <p:extLst>
      <p:ext uri="{BB962C8B-B14F-4D97-AF65-F5344CB8AC3E}">
        <p14:creationId xmlns:p14="http://schemas.microsoft.com/office/powerpoint/2010/main" val="1025464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NEW APPLICATION</a:t>
            </a:r>
          </a:p>
        </p:txBody>
      </p:sp>
      <p:sp>
        <p:nvSpPr>
          <p:cNvPr id="2" name="Text Placeholder 1">
            <a:extLst>
              <a:ext uri="{FF2B5EF4-FFF2-40B4-BE49-F238E27FC236}">
                <a16:creationId xmlns:a16="http://schemas.microsoft.com/office/drawing/2014/main" id="{1468E4EB-E313-47EF-A506-3D7047A829F3}"/>
              </a:ext>
            </a:extLst>
          </p:cNvPr>
          <p:cNvSpPr>
            <a:spLocks noGrp="1"/>
          </p:cNvSpPr>
          <p:nvPr>
            <p:ph type="body" idx="1"/>
          </p:nvPr>
        </p:nvSpPr>
        <p:spPr/>
        <p:txBody>
          <a:bodyPr/>
          <a:lstStyle/>
          <a:p>
            <a:pPr marL="285750" indent="-285750">
              <a:buFont typeface="Arial" panose="020B0604020202020204" pitchFamily="34" charset="0"/>
              <a:buChar char="•"/>
            </a:pPr>
            <a:r>
              <a:rPr lang="en-US" dirty="0"/>
              <a:t>You will now see below in your login page the two sections completed with checkmarks</a:t>
            </a:r>
          </a:p>
          <a:p>
            <a:pPr marL="971550" lvl="1" indent="-285750"/>
            <a:r>
              <a:rPr lang="en-US" dirty="0"/>
              <a:t>Two year questions</a:t>
            </a:r>
          </a:p>
          <a:p>
            <a:pPr marL="971550" lvl="1" indent="-285750"/>
            <a:r>
              <a:rPr lang="en-US" dirty="0"/>
              <a:t>Questions specific to SAC</a:t>
            </a:r>
          </a:p>
          <a:p>
            <a:pPr marL="285750" indent="-285750">
              <a:buFont typeface="Arial" panose="020B0604020202020204" pitchFamily="34" charset="0"/>
              <a:buChar char="•"/>
            </a:pPr>
            <a:r>
              <a:rPr lang="en-US" dirty="0"/>
              <a:t>Click on </a:t>
            </a:r>
            <a:r>
              <a:rPr lang="en-US" dirty="0">
                <a:solidFill>
                  <a:schemeClr val="accent3"/>
                </a:solidFill>
              </a:rPr>
              <a:t>Submit this application</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33</a:t>
            </a:fld>
            <a:endParaRPr lang="en-US" dirty="0"/>
          </a:p>
        </p:txBody>
      </p:sp>
      <p:sp>
        <p:nvSpPr>
          <p:cNvPr id="3" name="Text Placeholder 2"/>
          <p:cNvSpPr>
            <a:spLocks noGrp="1"/>
          </p:cNvSpPr>
          <p:nvPr>
            <p:ph sz="quarter" idx="14"/>
          </p:nvPr>
        </p:nvSpPr>
        <p:spPr/>
        <p:txBody>
          <a:bodyPr/>
          <a:lstStyle/>
          <a:p>
            <a:pPr marL="0" indent="0">
              <a:buNone/>
            </a:pPr>
            <a:endParaRPr lang="en-US" dirty="0"/>
          </a:p>
        </p:txBody>
      </p:sp>
      <p:sp>
        <p:nvSpPr>
          <p:cNvPr id="16" name="Arrow: Right 15">
            <a:extLst>
              <a:ext uri="{FF2B5EF4-FFF2-40B4-BE49-F238E27FC236}">
                <a16:creationId xmlns:a16="http://schemas.microsoft.com/office/drawing/2014/main" id="{1065DC48-7956-48EA-98C7-8D3FE859A31E}"/>
              </a:ext>
            </a:extLst>
          </p:cNvPr>
          <p:cNvSpPr/>
          <p:nvPr/>
        </p:nvSpPr>
        <p:spPr>
          <a:xfrm>
            <a:off x="6471821" y="4361896"/>
            <a:ext cx="967665" cy="43352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36B1B32-62E5-47B1-8D16-E39E881C20B7}"/>
              </a:ext>
            </a:extLst>
          </p:cNvPr>
          <p:cNvSpPr/>
          <p:nvPr/>
        </p:nvSpPr>
        <p:spPr>
          <a:xfrm>
            <a:off x="6214369" y="4795423"/>
            <a:ext cx="1225117" cy="43352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1" name="Picture Placeholder 10">
            <a:extLst>
              <a:ext uri="{FF2B5EF4-FFF2-40B4-BE49-F238E27FC236}">
                <a16:creationId xmlns:a16="http://schemas.microsoft.com/office/drawing/2014/main" id="{937F6E09-CC82-4D5F-8953-59814CF8BA3F}"/>
              </a:ext>
            </a:extLst>
          </p:cNvPr>
          <p:cNvPicPr>
            <a:picLocks noGrp="1"/>
          </p:cNvPicPr>
          <p:nvPr>
            <p:ph type="pic" sz="quarter" idx="13"/>
          </p:nvPr>
        </p:nvPicPr>
        <p:blipFill rotWithShape="1">
          <a:blip r:embed="rId3"/>
          <a:srcRect l="3772" t="932" b="4703"/>
          <a:stretch/>
        </p:blipFill>
        <p:spPr>
          <a:xfrm>
            <a:off x="5316488" y="0"/>
            <a:ext cx="6875511" cy="6858000"/>
          </a:xfrm>
          <a:prstGeom prst="rect">
            <a:avLst/>
          </a:prstGeom>
          <a:solidFill>
            <a:schemeClr val="bg1">
              <a:lumMod val="85000"/>
            </a:schemeClr>
          </a:solidFill>
        </p:spPr>
      </p:pic>
      <p:sp>
        <p:nvSpPr>
          <p:cNvPr id="12" name="Oval 11">
            <a:extLst>
              <a:ext uri="{FF2B5EF4-FFF2-40B4-BE49-F238E27FC236}">
                <a16:creationId xmlns:a16="http://schemas.microsoft.com/office/drawing/2014/main" id="{8442AF7E-FEA9-4E3B-9D90-B1BC33D5567D}"/>
              </a:ext>
            </a:extLst>
          </p:cNvPr>
          <p:cNvSpPr/>
          <p:nvPr/>
        </p:nvSpPr>
        <p:spPr>
          <a:xfrm>
            <a:off x="6729781" y="5823572"/>
            <a:ext cx="1759131" cy="546463"/>
          </a:xfrm>
          <a:prstGeom prst="ellipse">
            <a:avLst/>
          </a:prstGeom>
          <a:noFill/>
          <a:ln w="571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3251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363416" y="246186"/>
            <a:ext cx="3773578" cy="1037492"/>
          </a:xfrm>
        </p:spPr>
        <p:txBody>
          <a:bodyPr/>
          <a:lstStyle/>
          <a:p>
            <a:r>
              <a:rPr lang="en-US" dirty="0"/>
              <a:t>Submit Application</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34</a:t>
            </a:fld>
            <a:endParaRPr lang="en-US" dirty="0"/>
          </a:p>
        </p:txBody>
      </p:sp>
      <p:sp>
        <p:nvSpPr>
          <p:cNvPr id="3" name="Text Placeholder 2"/>
          <p:cNvSpPr>
            <a:spLocks noGrp="1"/>
          </p:cNvSpPr>
          <p:nvPr>
            <p:ph type="body" sz="half" idx="2"/>
          </p:nvPr>
        </p:nvSpPr>
        <p:spPr/>
        <p:txBody>
          <a:bodyPr/>
          <a:lstStyle/>
          <a:p>
            <a:pPr marL="285750" indent="-285750">
              <a:buFont typeface="Arial" panose="020B0604020202020204" pitchFamily="34" charset="0"/>
              <a:buChar char="•"/>
            </a:pPr>
            <a:r>
              <a:rPr lang="en-US" sz="1800" dirty="0"/>
              <a:t>Select the checkbox to certify you have read and understood the above</a:t>
            </a:r>
            <a:endParaRPr lang="en-US" sz="1600" dirty="0"/>
          </a:p>
        </p:txBody>
      </p:sp>
      <p:cxnSp>
        <p:nvCxnSpPr>
          <p:cNvPr id="13" name="Straight Arrow Connector 12"/>
          <p:cNvCxnSpPr>
            <a:cxnSpLocks/>
          </p:cNvCxnSpPr>
          <p:nvPr/>
        </p:nvCxnSpPr>
        <p:spPr>
          <a:xfrm flipV="1">
            <a:off x="4581144" y="3429001"/>
            <a:ext cx="846293" cy="30175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4AE96C-2923-40EF-97F9-DA91A8A15FB1}"/>
              </a:ext>
            </a:extLst>
          </p:cNvPr>
          <p:cNvCxnSpPr>
            <a:cxnSpLocks/>
          </p:cNvCxnSpPr>
          <p:nvPr/>
        </p:nvCxnSpPr>
        <p:spPr>
          <a:xfrm flipH="1" flipV="1">
            <a:off x="5963182" y="4185416"/>
            <a:ext cx="1849673" cy="26771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B6F97F30-F636-4417-9AE5-6BCE73DF2CA5}"/>
              </a:ext>
            </a:extLst>
          </p:cNvPr>
          <p:cNvPicPr>
            <a:picLocks noGrp="1" noChangeAspect="1"/>
          </p:cNvPicPr>
          <p:nvPr>
            <p:ph idx="1"/>
          </p:nvPr>
        </p:nvPicPr>
        <p:blipFill rotWithShape="1">
          <a:blip r:embed="rId3"/>
          <a:srcRect t="15972" r="21964"/>
          <a:stretch/>
        </p:blipFill>
        <p:spPr>
          <a:xfrm>
            <a:off x="3554408" y="1438181"/>
            <a:ext cx="8516893" cy="4872255"/>
          </a:xfrm>
          <a:prstGeom prst="rect">
            <a:avLst/>
          </a:prstGeom>
        </p:spPr>
      </p:pic>
    </p:spTree>
    <p:extLst>
      <p:ext uri="{BB962C8B-B14F-4D97-AF65-F5344CB8AC3E}">
        <p14:creationId xmlns:p14="http://schemas.microsoft.com/office/powerpoint/2010/main" val="3543472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363416" y="246186"/>
            <a:ext cx="3773578" cy="1037492"/>
          </a:xfrm>
        </p:spPr>
        <p:txBody>
          <a:bodyPr/>
          <a:lstStyle/>
          <a:p>
            <a:r>
              <a:rPr lang="en-US" dirty="0"/>
              <a:t>Submit Application</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B047D-A6CD-43AB-96F0-683C726B586B}" type="slidenum">
              <a:rPr kumimoji="0" lang="en-US" sz="900" b="0" i="0" u="none" strike="noStrike" kern="1200" cap="none" spc="0" normalizeH="0" baseline="0" noProof="0" smtClean="0">
                <a:ln>
                  <a:noFill/>
                </a:ln>
                <a:solidFill>
                  <a:srgbClr val="FF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Text Placeholder 2"/>
          <p:cNvSpPr>
            <a:spLocks noGrp="1"/>
          </p:cNvSpPr>
          <p:nvPr>
            <p:ph type="body" sz="half" idx="2"/>
          </p:nvPr>
        </p:nvSpPr>
        <p:spPr/>
        <p:txBody>
          <a:bodyPr/>
          <a:lstStyle/>
          <a:p>
            <a:pPr marL="285750" indent="-285750">
              <a:buFont typeface="Arial" panose="020B0604020202020204" pitchFamily="34" charset="0"/>
              <a:buChar char="•"/>
            </a:pPr>
            <a:r>
              <a:rPr lang="en-US" sz="1800" dirty="0"/>
              <a:t>Select the checkbox to certify you have read and understood the regarding Bacterial Meningitis</a:t>
            </a:r>
          </a:p>
          <a:p>
            <a:pPr marL="285750" indent="-285750">
              <a:buFont typeface="Arial" panose="020B0604020202020204" pitchFamily="34" charset="0"/>
              <a:buChar char="•"/>
            </a:pPr>
            <a:r>
              <a:rPr lang="en-US" sz="1800" dirty="0"/>
              <a:t>Select the checkbox to certify you have read and understood the policies and rules</a:t>
            </a:r>
          </a:p>
          <a:p>
            <a:pPr marL="285750" indent="-285750">
              <a:buFont typeface="Arial" panose="020B0604020202020204" pitchFamily="34" charset="0"/>
              <a:buChar char="•"/>
            </a:pPr>
            <a:r>
              <a:rPr lang="en-US" sz="1800" dirty="0"/>
              <a:t>Select no if don’t consent to THECB to contact you</a:t>
            </a:r>
          </a:p>
          <a:p>
            <a:pPr marL="285750" indent="-285750">
              <a:buFont typeface="Arial" panose="020B0604020202020204" pitchFamily="34" charset="0"/>
              <a:buChar char="•"/>
            </a:pPr>
            <a:endParaRPr lang="en-US" sz="1600" dirty="0"/>
          </a:p>
        </p:txBody>
      </p:sp>
      <p:cxnSp>
        <p:nvCxnSpPr>
          <p:cNvPr id="13" name="Straight Arrow Connector 12"/>
          <p:cNvCxnSpPr>
            <a:cxnSpLocks/>
          </p:cNvCxnSpPr>
          <p:nvPr/>
        </p:nvCxnSpPr>
        <p:spPr>
          <a:xfrm flipV="1">
            <a:off x="4581144" y="3429001"/>
            <a:ext cx="846293" cy="30175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4AE96C-2923-40EF-97F9-DA91A8A15FB1}"/>
              </a:ext>
            </a:extLst>
          </p:cNvPr>
          <p:cNvCxnSpPr>
            <a:cxnSpLocks/>
          </p:cNvCxnSpPr>
          <p:nvPr/>
        </p:nvCxnSpPr>
        <p:spPr>
          <a:xfrm flipH="1" flipV="1">
            <a:off x="5963182" y="4185416"/>
            <a:ext cx="1849673" cy="26771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4B70BFB3-2B29-4EB0-8A0B-6E772C560F3B}"/>
              </a:ext>
            </a:extLst>
          </p:cNvPr>
          <p:cNvPicPr>
            <a:picLocks noGrp="1" noChangeAspect="1"/>
          </p:cNvPicPr>
          <p:nvPr>
            <p:ph idx="1"/>
          </p:nvPr>
        </p:nvPicPr>
        <p:blipFill rotWithShape="1">
          <a:blip r:embed="rId3"/>
          <a:srcRect r="5927"/>
          <a:stretch/>
        </p:blipFill>
        <p:spPr>
          <a:xfrm>
            <a:off x="3569677" y="1482572"/>
            <a:ext cx="8424056" cy="4509526"/>
          </a:xfrm>
          <a:prstGeom prst="rect">
            <a:avLst/>
          </a:prstGeom>
        </p:spPr>
      </p:pic>
    </p:spTree>
    <p:extLst>
      <p:ext uri="{BB962C8B-B14F-4D97-AF65-F5344CB8AC3E}">
        <p14:creationId xmlns:p14="http://schemas.microsoft.com/office/powerpoint/2010/main" val="670952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Submit Application</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36</a:t>
            </a:fld>
            <a:endParaRPr lang="en-US" dirty="0"/>
          </a:p>
        </p:txBody>
      </p:sp>
      <p:sp>
        <p:nvSpPr>
          <p:cNvPr id="3" name="Text Placeholder 2"/>
          <p:cNvSpPr>
            <a:spLocks noGrp="1"/>
          </p:cNvSpPr>
          <p:nvPr>
            <p:ph type="body" sz="half" idx="2"/>
          </p:nvPr>
        </p:nvSpPr>
        <p:spPr/>
        <p:txBody>
          <a:bodyPr/>
          <a:lstStyle/>
          <a:p>
            <a:pPr marL="285750" indent="-285750">
              <a:buFont typeface="Arial" panose="020B0604020202020204" pitchFamily="34" charset="0"/>
              <a:buChar char="•"/>
            </a:pPr>
            <a:r>
              <a:rPr lang="en-US" sz="1800" dirty="0"/>
              <a:t>Click Submit to complete your application!</a:t>
            </a:r>
          </a:p>
        </p:txBody>
      </p:sp>
      <p:pic>
        <p:nvPicPr>
          <p:cNvPr id="9" name="Picture Placeholder 8">
            <a:extLst>
              <a:ext uri="{FF2B5EF4-FFF2-40B4-BE49-F238E27FC236}">
                <a16:creationId xmlns:a16="http://schemas.microsoft.com/office/drawing/2014/main" id="{0813BE64-8B39-4BD2-B469-DFAC6B75F837}"/>
              </a:ext>
            </a:extLst>
          </p:cNvPr>
          <p:cNvPicPr>
            <a:picLocks noGrp="1"/>
          </p:cNvPicPr>
          <p:nvPr>
            <p:ph type="pic" idx="1"/>
          </p:nvPr>
        </p:nvPicPr>
        <p:blipFill>
          <a:blip r:embed="rId3"/>
          <a:srcRect t="6194" b="6194"/>
          <a:stretch>
            <a:fillRect/>
          </a:stretch>
        </p:blipFill>
        <p:spPr>
          <a:prstGeom prst="rect">
            <a:avLst/>
          </a:prstGeom>
        </p:spPr>
      </p:pic>
    </p:spTree>
    <p:extLst>
      <p:ext uri="{BB962C8B-B14F-4D97-AF65-F5344CB8AC3E}">
        <p14:creationId xmlns:p14="http://schemas.microsoft.com/office/powerpoint/2010/main" val="1735204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BB047D-A6CD-43AB-96F0-683C726B586B}" type="slidenum">
              <a:rPr lang="en-US" noProof="0" smtClean="0"/>
              <a:pPr/>
              <a:t>37</a:t>
            </a:fld>
            <a:endParaRPr lang="en-US" noProof="0" dirty="0"/>
          </a:p>
        </p:txBody>
      </p:sp>
      <p:sp>
        <p:nvSpPr>
          <p:cNvPr id="3" name="Content Placeholder 2"/>
          <p:cNvSpPr>
            <a:spLocks noGrp="1"/>
          </p:cNvSpPr>
          <p:nvPr>
            <p:ph idx="4294967295"/>
          </p:nvPr>
        </p:nvSpPr>
        <p:spPr>
          <a:xfrm>
            <a:off x="757646" y="1097280"/>
            <a:ext cx="10707279" cy="5079683"/>
          </a:xfrm>
        </p:spPr>
        <p:txBody>
          <a:bodyPr/>
          <a:lstStyle/>
          <a:p>
            <a:pPr marL="0" indent="0" algn="ctr">
              <a:buNone/>
            </a:pPr>
            <a:r>
              <a:rPr lang="en-US" sz="5400" dirty="0"/>
              <a:t>Congratulations on submitting your application to San Antonio College!</a:t>
            </a:r>
          </a:p>
          <a:p>
            <a:pPr marL="0" indent="0">
              <a:buNone/>
            </a:pPr>
            <a:endParaRPr lang="en-US" sz="2000" dirty="0"/>
          </a:p>
          <a:p>
            <a:pPr marL="0" indent="0">
              <a:buNone/>
            </a:pPr>
            <a:r>
              <a:rPr lang="en-US" sz="2400" dirty="0"/>
              <a:t>Your next steps:</a:t>
            </a:r>
          </a:p>
          <a:p>
            <a:r>
              <a:rPr lang="en-US" sz="2400" dirty="0"/>
              <a:t>Wait 3-5 days for your application to process</a:t>
            </a:r>
          </a:p>
          <a:p>
            <a:r>
              <a:rPr lang="en-US" sz="2400" dirty="0"/>
              <a:t>Complete Go FAARR and Test Prep Modules in ACES</a:t>
            </a:r>
          </a:p>
          <a:p>
            <a:r>
              <a:rPr lang="en-US" sz="2400" dirty="0"/>
              <a:t>Take the TSI exam OR request your official SAT/ACT scores</a:t>
            </a:r>
          </a:p>
        </p:txBody>
      </p:sp>
    </p:spTree>
    <p:extLst>
      <p:ext uri="{BB962C8B-B14F-4D97-AF65-F5344CB8AC3E}">
        <p14:creationId xmlns:p14="http://schemas.microsoft.com/office/powerpoint/2010/main" val="2776222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755" y="148047"/>
            <a:ext cx="8917578" cy="3787624"/>
          </a:xfrm>
          <a:prstGeom prst="rect">
            <a:avLst/>
          </a:prstGeom>
        </p:spPr>
      </p:pic>
      <p:sp>
        <p:nvSpPr>
          <p:cNvPr id="19" name="TextBox 18"/>
          <p:cNvSpPr txBox="1"/>
          <p:nvPr/>
        </p:nvSpPr>
        <p:spPr>
          <a:xfrm>
            <a:off x="4062549" y="4136572"/>
            <a:ext cx="4153990" cy="1477328"/>
          </a:xfrm>
          <a:prstGeom prst="rect">
            <a:avLst/>
          </a:prstGeom>
          <a:noFill/>
        </p:spPr>
        <p:txBody>
          <a:bodyPr wrap="square" rtlCol="0">
            <a:spAutoFit/>
          </a:bodyPr>
          <a:lstStyle/>
          <a:p>
            <a:pPr algn="ctr"/>
            <a:r>
              <a:rPr lang="en-US" sz="2400" dirty="0"/>
              <a:t>Contact High School Programs:</a:t>
            </a:r>
          </a:p>
          <a:p>
            <a:pPr algn="ctr"/>
            <a:r>
              <a:rPr lang="en-US" sz="2400" dirty="0"/>
              <a:t>210-486-0177</a:t>
            </a:r>
          </a:p>
          <a:p>
            <a:pPr algn="ctr"/>
            <a:r>
              <a:rPr lang="en-US" sz="2400" dirty="0">
                <a:hlinkClick r:id="rId4"/>
              </a:rPr>
              <a:t>sac-hsp@alamo.edu</a:t>
            </a:r>
            <a:r>
              <a:rPr lang="en-US" sz="2400" dirty="0"/>
              <a:t> </a:t>
            </a:r>
          </a:p>
          <a:p>
            <a:pPr algn="ctr"/>
            <a:endParaRPr lang="en-US" dirty="0"/>
          </a:p>
        </p:txBody>
      </p:sp>
    </p:spTree>
    <p:extLst>
      <p:ext uri="{BB962C8B-B14F-4D97-AF65-F5344CB8AC3E}">
        <p14:creationId xmlns:p14="http://schemas.microsoft.com/office/powerpoint/2010/main" val="104404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46163"/>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Select checkbox to agree to the Privacy Policy and enter in your personal information.  </a:t>
            </a:r>
          </a:p>
          <a:p>
            <a:r>
              <a:rPr lang="en-US" dirty="0"/>
              <a:t>Please take your time and enter in your information accurately.</a:t>
            </a:r>
          </a:p>
          <a:p>
            <a:r>
              <a:rPr lang="en-US" dirty="0"/>
              <a:t>Note Social Security isn’t required</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4</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7" name="Picture Placeholder 6">
            <a:extLst>
              <a:ext uri="{FF2B5EF4-FFF2-40B4-BE49-F238E27FC236}">
                <a16:creationId xmlns:a16="http://schemas.microsoft.com/office/drawing/2014/main" id="{52D994FC-CA9B-4442-B94A-8F11E30E51F0}"/>
              </a:ext>
            </a:extLst>
          </p:cNvPr>
          <p:cNvPicPr>
            <a:picLocks noGrp="1" noChangeAspect="1"/>
          </p:cNvPicPr>
          <p:nvPr>
            <p:ph type="pic" sz="quarter" idx="15"/>
          </p:nvPr>
        </p:nvPicPr>
        <p:blipFill rotWithShape="1">
          <a:blip r:embed="rId3"/>
          <a:srcRect t="13110" b="38392"/>
          <a:stretch/>
        </p:blipFill>
        <p:spPr>
          <a:xfrm>
            <a:off x="0" y="647700"/>
            <a:ext cx="8007350" cy="5313363"/>
          </a:xfrm>
          <a:prstGeom prst="rect">
            <a:avLst/>
          </a:prstGeom>
        </p:spPr>
      </p:pic>
    </p:spTree>
    <p:extLst>
      <p:ext uri="{BB962C8B-B14F-4D97-AF65-F5344CB8AC3E}">
        <p14:creationId xmlns:p14="http://schemas.microsoft.com/office/powerpoint/2010/main" val="81779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46163"/>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Be sure to enter you last name and first name in correct fields</a:t>
            </a:r>
          </a:p>
          <a:p>
            <a:r>
              <a:rPr lang="en-US" dirty="0"/>
              <a:t>Read 1</a:t>
            </a:r>
            <a:r>
              <a:rPr lang="en-US" baseline="30000" dirty="0"/>
              <a:t>st</a:t>
            </a:r>
            <a:r>
              <a:rPr lang="en-US" dirty="0"/>
              <a:t> checkmark and if you have an alias please check</a:t>
            </a:r>
          </a:p>
          <a:p>
            <a:r>
              <a:rPr lang="en-US" dirty="0"/>
              <a:t>Read 2</a:t>
            </a:r>
            <a:r>
              <a:rPr lang="en-US" baseline="30000" dirty="0"/>
              <a:t>nd</a:t>
            </a:r>
            <a:r>
              <a:rPr lang="en-US" dirty="0"/>
              <a:t> checkmark and if you need change email address if you have created an account already previously</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5</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9" name="Picture Placeholder 8">
            <a:extLst>
              <a:ext uri="{FF2B5EF4-FFF2-40B4-BE49-F238E27FC236}">
                <a16:creationId xmlns:a16="http://schemas.microsoft.com/office/drawing/2014/main" id="{4B0047BE-C3F0-46E6-8DE0-F2A94C86F240}"/>
              </a:ext>
            </a:extLst>
          </p:cNvPr>
          <p:cNvPicPr>
            <a:picLocks noGrp="1" noChangeAspect="1"/>
          </p:cNvPicPr>
          <p:nvPr>
            <p:ph type="pic" sz="quarter" idx="15"/>
          </p:nvPr>
        </p:nvPicPr>
        <p:blipFill rotWithShape="1">
          <a:blip r:embed="rId3"/>
          <a:srcRect l="534" t="39065" r="30760" b="8586"/>
          <a:stretch/>
        </p:blipFill>
        <p:spPr>
          <a:xfrm>
            <a:off x="363416" y="354470"/>
            <a:ext cx="6401368" cy="6357480"/>
          </a:xfrm>
          <a:prstGeom prst="rect">
            <a:avLst/>
          </a:prstGeom>
        </p:spPr>
      </p:pic>
    </p:spTree>
    <p:extLst>
      <p:ext uri="{BB962C8B-B14F-4D97-AF65-F5344CB8AC3E}">
        <p14:creationId xmlns:p14="http://schemas.microsoft.com/office/powerpoint/2010/main" val="292455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Enter your city of birth.</a:t>
            </a:r>
          </a:p>
          <a:p>
            <a:r>
              <a:rPr lang="en-US" dirty="0"/>
              <a:t>Select your country of birth</a:t>
            </a:r>
          </a:p>
          <a:p>
            <a:r>
              <a:rPr lang="en-US" dirty="0"/>
              <a:t>Select a State/Possession/Province only if you were born in the U.S. or Canada. </a:t>
            </a:r>
          </a:p>
          <a:p>
            <a:endParaRPr lang="en-US"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6</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9" name="Picture Placeholder 8">
            <a:extLst>
              <a:ext uri="{FF2B5EF4-FFF2-40B4-BE49-F238E27FC236}">
                <a16:creationId xmlns:a16="http://schemas.microsoft.com/office/drawing/2014/main" id="{FEC050FB-1F4D-41F2-AC01-027F270EAB14}"/>
              </a:ext>
            </a:extLst>
          </p:cNvPr>
          <p:cNvPicPr>
            <a:picLocks noGrp="1" noChangeAspect="1"/>
          </p:cNvPicPr>
          <p:nvPr>
            <p:ph type="pic" sz="quarter" idx="15"/>
          </p:nvPr>
        </p:nvPicPr>
        <p:blipFill rotWithShape="1">
          <a:blip r:embed="rId3"/>
          <a:srcRect l="-2" t="450" r="17761" b="7882"/>
          <a:stretch/>
        </p:blipFill>
        <p:spPr>
          <a:xfrm>
            <a:off x="235131" y="241687"/>
            <a:ext cx="7727950" cy="4055106"/>
          </a:xfrm>
          <a:prstGeom prst="rect">
            <a:avLst/>
          </a:prstGeom>
        </p:spPr>
      </p:pic>
      <p:pic>
        <p:nvPicPr>
          <p:cNvPr id="11" name="Picture 10">
            <a:extLst>
              <a:ext uri="{FF2B5EF4-FFF2-40B4-BE49-F238E27FC236}">
                <a16:creationId xmlns:a16="http://schemas.microsoft.com/office/drawing/2014/main" id="{243B0E2B-95A6-4CED-84E1-9D42C765B912}"/>
              </a:ext>
            </a:extLst>
          </p:cNvPr>
          <p:cNvPicPr/>
          <p:nvPr/>
        </p:nvPicPr>
        <p:blipFill>
          <a:blip r:embed="rId4"/>
          <a:stretch>
            <a:fillRect/>
          </a:stretch>
        </p:blipFill>
        <p:spPr>
          <a:xfrm>
            <a:off x="2019481" y="2888343"/>
            <a:ext cx="5943600" cy="3495040"/>
          </a:xfrm>
          <a:prstGeom prst="rect">
            <a:avLst/>
          </a:prstGeom>
        </p:spPr>
      </p:pic>
    </p:spTree>
    <p:extLst>
      <p:ext uri="{BB962C8B-B14F-4D97-AF65-F5344CB8AC3E}">
        <p14:creationId xmlns:p14="http://schemas.microsoft.com/office/powerpoint/2010/main" val="377709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If you are a U.S. Citizen, answer “yes” and continue to the next question.</a:t>
            </a:r>
          </a:p>
          <a:p>
            <a:r>
              <a:rPr lang="en-US" dirty="0"/>
              <a:t>If you are not a U.S. citizen, additional questions will appear so that you can tell us more about your citizenship and residency.</a:t>
            </a:r>
          </a:p>
          <a:p>
            <a:r>
              <a:rPr lang="en-US" dirty="0"/>
              <a:t>Complete this section before you advance to the next question.</a:t>
            </a:r>
          </a:p>
          <a:p>
            <a:r>
              <a:rPr lang="en-US" dirty="0"/>
              <a:t>Enter your gender</a:t>
            </a:r>
          </a:p>
          <a:p>
            <a:endParaRPr lang="en-US" dirty="0"/>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7</a:t>
            </a:fld>
            <a:endParaRPr lang="en-US" dirty="0"/>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 name="Picture Placeholder 9">
            <a:extLst>
              <a:ext uri="{FF2B5EF4-FFF2-40B4-BE49-F238E27FC236}">
                <a16:creationId xmlns:a16="http://schemas.microsoft.com/office/drawing/2014/main" id="{CF75ED11-2D41-4953-9BA8-91D71DFC5895}"/>
              </a:ext>
            </a:extLst>
          </p:cNvPr>
          <p:cNvPicPr>
            <a:picLocks noGrp="1" noChangeAspect="1"/>
          </p:cNvPicPr>
          <p:nvPr>
            <p:ph type="pic" sz="quarter" idx="15"/>
          </p:nvPr>
        </p:nvPicPr>
        <p:blipFill rotWithShape="1">
          <a:blip r:embed="rId3"/>
          <a:srcRect l="915" t="21148" r="17093" b="25643"/>
          <a:stretch/>
        </p:blipFill>
        <p:spPr>
          <a:xfrm>
            <a:off x="206473" y="1508927"/>
            <a:ext cx="7602740" cy="3435936"/>
          </a:xfrm>
          <a:prstGeom prst="rect">
            <a:avLst/>
          </a:prstGeom>
        </p:spPr>
      </p:pic>
    </p:spTree>
    <p:extLst>
      <p:ext uri="{BB962C8B-B14F-4D97-AF65-F5344CB8AC3E}">
        <p14:creationId xmlns:p14="http://schemas.microsoft.com/office/powerpoint/2010/main" val="358198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If you are not a U.S. citizen questions will appear so that you can tell us more about your citizenship and residency.</a:t>
            </a:r>
          </a:p>
          <a:p>
            <a:r>
              <a:rPr lang="en-US" dirty="0"/>
              <a:t>Select Country &amp; answer if you hold residence status</a:t>
            </a:r>
          </a:p>
          <a:p>
            <a:r>
              <a:rPr lang="en-US" dirty="0"/>
              <a:t>Do you have application for permanent residence</a:t>
            </a:r>
          </a:p>
          <a:p>
            <a:r>
              <a:rPr lang="en-US" dirty="0"/>
              <a:t>Select if you have or will be living in Texas 36 months leading up to your graduation</a:t>
            </a:r>
          </a:p>
          <a:p>
            <a:r>
              <a:rPr lang="en-US" dirty="0"/>
              <a:t>Complete this section before you advance to the next question.</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B047D-A6CD-43AB-96F0-683C726B586B}" type="slidenum">
              <a:rPr kumimoji="0" lang="en-US" sz="900" b="0" i="0" u="none" strike="noStrike" kern="1200" cap="none" spc="0" normalizeH="0" baseline="0" noProof="0" smtClean="0">
                <a:ln>
                  <a:noFill/>
                </a:ln>
                <a:solidFill>
                  <a:srgbClr val="FF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Placeholder 6">
            <a:extLst>
              <a:ext uri="{FF2B5EF4-FFF2-40B4-BE49-F238E27FC236}">
                <a16:creationId xmlns:a16="http://schemas.microsoft.com/office/drawing/2014/main" id="{42563A8A-5342-46DD-B597-0F3349992C29}"/>
              </a:ext>
            </a:extLst>
          </p:cNvPr>
          <p:cNvPicPr>
            <a:picLocks noGrp="1" noChangeAspect="1"/>
          </p:cNvPicPr>
          <p:nvPr>
            <p:ph type="pic" sz="quarter" idx="15"/>
          </p:nvPr>
        </p:nvPicPr>
        <p:blipFill rotWithShape="1">
          <a:blip r:embed="rId3"/>
          <a:srcRect l="873" t="21673" r="30830" b="8315"/>
          <a:stretch/>
        </p:blipFill>
        <p:spPr>
          <a:xfrm>
            <a:off x="363416" y="146050"/>
            <a:ext cx="6986120" cy="6565900"/>
          </a:xfrm>
          <a:prstGeom prst="rect">
            <a:avLst/>
          </a:prstGeom>
        </p:spPr>
      </p:pic>
    </p:spTree>
    <p:extLst>
      <p:ext uri="{BB962C8B-B14F-4D97-AF65-F5344CB8AC3E}">
        <p14:creationId xmlns:p14="http://schemas.microsoft.com/office/powerpoint/2010/main" val="310210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8127022" y="1052018"/>
            <a:ext cx="3226777" cy="634591"/>
          </a:xfrm>
        </p:spPr>
        <p:txBody>
          <a:bodyPr/>
          <a:lstStyle/>
          <a:p>
            <a:r>
              <a:rPr lang="en-US" dirty="0"/>
              <a:t>Profile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8127022" y="1766433"/>
            <a:ext cx="3829847" cy="4616950"/>
          </a:xfrm>
          <a:ln>
            <a:solidFill>
              <a:schemeClr val="accent1"/>
            </a:solidFill>
          </a:ln>
        </p:spPr>
        <p:txBody>
          <a:bodyPr/>
          <a:lstStyle/>
          <a:p>
            <a:r>
              <a:rPr lang="en-US" dirty="0"/>
              <a:t>If you are a U.S. Citizen, answer “yes” and continue to the next question.</a:t>
            </a:r>
          </a:p>
          <a:p>
            <a:r>
              <a:rPr lang="en-US" dirty="0"/>
              <a:t>Answer if you are a dependent of military</a:t>
            </a:r>
          </a:p>
          <a:p>
            <a:r>
              <a:rPr lang="en-US" dirty="0"/>
              <a:t>Answer the questions about Ethnicity and Race and Your Gender using the race and gender that you identify yourself as.</a:t>
            </a:r>
          </a:p>
          <a:p>
            <a:r>
              <a:rPr lang="en-US" dirty="0"/>
              <a:t>Complete this section before you advance to the next question.</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B047D-A6CD-43AB-96F0-683C726B586B}" type="slidenum">
              <a:rPr kumimoji="0" lang="en-US" sz="900" b="0" i="0" u="none" strike="noStrike" kern="1200" cap="none" spc="0" normalizeH="0" baseline="0" noProof="0" smtClean="0">
                <a:ln>
                  <a:noFill/>
                </a:ln>
                <a:solidFill>
                  <a:srgbClr val="FF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Rectangle 12"/>
          <p:cNvSpPr/>
          <p:nvPr/>
        </p:nvSpPr>
        <p:spPr>
          <a:xfrm>
            <a:off x="888274" y="2534194"/>
            <a:ext cx="156755" cy="113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Placeholder 8">
            <a:extLst>
              <a:ext uri="{FF2B5EF4-FFF2-40B4-BE49-F238E27FC236}">
                <a16:creationId xmlns:a16="http://schemas.microsoft.com/office/drawing/2014/main" id="{21D0B2D6-7812-4908-B171-9CE16A841150}"/>
              </a:ext>
            </a:extLst>
          </p:cNvPr>
          <p:cNvPicPr>
            <a:picLocks noGrp="1" noChangeAspect="1"/>
          </p:cNvPicPr>
          <p:nvPr>
            <p:ph type="pic" sz="quarter" idx="15"/>
          </p:nvPr>
        </p:nvPicPr>
        <p:blipFill rotWithShape="1">
          <a:blip r:embed="rId3"/>
          <a:srcRect l="1341" t="13820" r="32515" b="9753"/>
          <a:stretch/>
        </p:blipFill>
        <p:spPr>
          <a:xfrm>
            <a:off x="363416" y="142981"/>
            <a:ext cx="6419124" cy="6595379"/>
          </a:xfrm>
          <a:prstGeom prst="rect">
            <a:avLst/>
          </a:prstGeom>
        </p:spPr>
      </p:pic>
    </p:spTree>
    <p:extLst>
      <p:ext uri="{BB962C8B-B14F-4D97-AF65-F5344CB8AC3E}">
        <p14:creationId xmlns:p14="http://schemas.microsoft.com/office/powerpoint/2010/main" val="36538862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505046"/>
      </a:dk2>
      <a:lt2>
        <a:srgbClr val="EEECE1"/>
      </a:lt2>
      <a:accent1>
        <a:srgbClr val="4FB4FF"/>
      </a:accent1>
      <a:accent2>
        <a:srgbClr val="0070C0"/>
      </a:accent2>
      <a:accent3>
        <a:srgbClr val="FF0000"/>
      </a:accent3>
      <a:accent4>
        <a:srgbClr val="B22600"/>
      </a:accent4>
      <a:accent5>
        <a:srgbClr val="0070C0"/>
      </a:accent5>
      <a:accent6>
        <a:srgbClr val="B22600"/>
      </a:accent6>
      <a:hlink>
        <a:srgbClr val="FF0000"/>
      </a:hlink>
      <a:folHlink>
        <a:srgbClr val="0070C0"/>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468121_Coastal presentation_RVA_v5" id="{5B652A6C-03CB-4457-ADFC-1C5BB6605FEF}" vid="{F00112C4-F9F0-4BD0-BC95-5242C8B0F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9cf0785-c80d-41b5-a2ac-1b8a2d2bb26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5FF65DC95B714C8EAC48B5B1E37CB7" ma:contentTypeVersion="13" ma:contentTypeDescription="Create a new document." ma:contentTypeScope="" ma:versionID="1e02008e824b3bba8e49d8728ec0f831">
  <xsd:schema xmlns:xsd="http://www.w3.org/2001/XMLSchema" xmlns:xs="http://www.w3.org/2001/XMLSchema" xmlns:p="http://schemas.microsoft.com/office/2006/metadata/properties" xmlns:ns3="79cf0785-c80d-41b5-a2ac-1b8a2d2bb260" xmlns:ns4="47e6f10d-ebd6-4558-8c7a-38b873c95a35" targetNamespace="http://schemas.microsoft.com/office/2006/metadata/properties" ma:root="true" ma:fieldsID="2a9625faa322ddd7c1763edbf71a6ebb" ns3:_="" ns4:_="">
    <xsd:import namespace="79cf0785-c80d-41b5-a2ac-1b8a2d2bb260"/>
    <xsd:import namespace="47e6f10d-ebd6-4558-8c7a-38b873c95a3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cf0785-c80d-41b5-a2ac-1b8a2d2bb26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e6f10d-ebd6-4558-8c7a-38b873c95a3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0CE401-796E-4493-905E-4DDA5AF62AB4}">
  <ds:schemaRefs>
    <ds:schemaRef ds:uri="47e6f10d-ebd6-4558-8c7a-38b873c95a35"/>
    <ds:schemaRef ds:uri="79cf0785-c80d-41b5-a2ac-1b8a2d2bb260"/>
    <ds:schemaRef ds:uri="http://purl.org/dc/term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D46D58D-B27D-4B23-AEA1-AE974AB62218}">
  <ds:schemaRefs>
    <ds:schemaRef ds:uri="http://schemas.microsoft.com/sharepoint/v3/contenttype/forms"/>
  </ds:schemaRefs>
</ds:datastoreItem>
</file>

<file path=customXml/itemProps3.xml><?xml version="1.0" encoding="utf-8"?>
<ds:datastoreItem xmlns:ds="http://schemas.openxmlformats.org/officeDocument/2006/customXml" ds:itemID="{1B18E3B7-FC20-4B4D-802A-3758BC809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cf0785-c80d-41b5-a2ac-1b8a2d2bb260"/>
    <ds:schemaRef ds:uri="47e6f10d-ebd6-4558-8c7a-38b873c95a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Coastal presentation</Template>
  <TotalTime>0</TotalTime>
  <Words>1574</Words>
  <Application>Microsoft Office PowerPoint</Application>
  <PresentationFormat>Widescreen</PresentationFormat>
  <Paragraphs>266</Paragraphs>
  <Slides>38</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Apply TX Guide</vt:lpstr>
      <vt:lpstr>Apply Texas</vt:lpstr>
      <vt:lpstr>Apply Texas</vt:lpstr>
      <vt:lpstr>Profile</vt:lpstr>
      <vt:lpstr>Profile</vt:lpstr>
      <vt:lpstr>Profile</vt:lpstr>
      <vt:lpstr>Profile</vt:lpstr>
      <vt:lpstr>Profile</vt:lpstr>
      <vt:lpstr>Profile</vt:lpstr>
      <vt:lpstr>Profile</vt:lpstr>
      <vt:lpstr>Profile</vt:lpstr>
      <vt:lpstr>Profile</vt:lpstr>
      <vt:lpstr>Profile</vt:lpstr>
      <vt:lpstr>Profile</vt:lpstr>
      <vt:lpstr>Profile</vt:lpstr>
      <vt:lpstr>Profile</vt:lpstr>
      <vt:lpstr>Profile</vt:lpstr>
      <vt:lpstr>Profile-Residency</vt:lpstr>
      <vt:lpstr>Profile-Residency</vt:lpstr>
      <vt:lpstr>Profile-Residency</vt:lpstr>
      <vt:lpstr>Profile-Residency</vt:lpstr>
      <vt:lpstr>Profile Complete</vt:lpstr>
      <vt:lpstr>New Application</vt:lpstr>
      <vt:lpstr>New Application</vt:lpstr>
      <vt:lpstr>New Application</vt:lpstr>
      <vt:lpstr>New Application</vt:lpstr>
      <vt:lpstr>NEW APPLICATION</vt:lpstr>
      <vt:lpstr>New Application</vt:lpstr>
      <vt:lpstr>New Application</vt:lpstr>
      <vt:lpstr>NEW APPLICATION</vt:lpstr>
      <vt:lpstr>New Application</vt:lpstr>
      <vt:lpstr>New Application</vt:lpstr>
      <vt:lpstr>NEW APPLICATION</vt:lpstr>
      <vt:lpstr>Submit Application</vt:lpstr>
      <vt:lpstr>Submit Application</vt:lpstr>
      <vt:lpstr>Submit Application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2020-09-16T15:08:57Z</dcterms:created>
  <dcterms:modified xsi:type="dcterms:W3CDTF">2022-06-07T20:59:43Z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0x0101009D5FF65DC95B714C8EAC48B5B1E37CB7</vt:lpwstr>
  </property>
</Properties>
</file>